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91" r:id="rId4"/>
    <p:sldId id="287" r:id="rId5"/>
    <p:sldId id="283" r:id="rId6"/>
    <p:sldId id="284" r:id="rId7"/>
    <p:sldId id="286" r:id="rId8"/>
    <p:sldId id="293" r:id="rId9"/>
    <p:sldId id="294" r:id="rId10"/>
    <p:sldId id="295" r:id="rId11"/>
    <p:sldId id="297" r:id="rId12"/>
    <p:sldId id="309" r:id="rId13"/>
    <p:sldId id="308" r:id="rId14"/>
    <p:sldId id="296" r:id="rId15"/>
    <p:sldId id="298" r:id="rId16"/>
    <p:sldId id="299" r:id="rId17"/>
    <p:sldId id="300" r:id="rId18"/>
    <p:sldId id="306" r:id="rId19"/>
    <p:sldId id="303" r:id="rId20"/>
    <p:sldId id="304"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07" r:id="rId35"/>
    <p:sldId id="353" r:id="rId36"/>
    <p:sldId id="354" r:id="rId37"/>
    <p:sldId id="356" r:id="rId38"/>
    <p:sldId id="331" r:id="rId39"/>
    <p:sldId id="332" r:id="rId40"/>
    <p:sldId id="333" r:id="rId41"/>
    <p:sldId id="334" r:id="rId42"/>
    <p:sldId id="335" r:id="rId43"/>
    <p:sldId id="336" r:id="rId44"/>
    <p:sldId id="338" r:id="rId45"/>
    <p:sldId id="301" r:id="rId46"/>
    <p:sldId id="357" r:id="rId47"/>
    <p:sldId id="289" r:id="rId48"/>
    <p:sldId id="26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A45"/>
    <a:srgbClr val="FEC834"/>
    <a:srgbClr val="FED348"/>
    <a:srgbClr val="FFD245"/>
    <a:srgbClr val="FFC2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A8FDB0-4C53-4F08-908A-29B89E6A4D50}" v="89" dt="2023-12-11T16:47:56.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showGuides="1">
      <p:cViewPr varScale="1">
        <p:scale>
          <a:sx n="88" d="100"/>
          <a:sy n="88" d="100"/>
        </p:scale>
        <p:origin x="96" y="248"/>
      </p:cViewPr>
      <p:guideLst>
        <p:guide orient="horz" pos="2160"/>
        <p:guide pos="3840"/>
      </p:guideLst>
    </p:cSldViewPr>
  </p:slideViewPr>
  <p:notesTextViewPr>
    <p:cViewPr>
      <p:scale>
        <a:sx n="1" d="1"/>
        <a:sy n="1" d="1"/>
      </p:scale>
      <p:origin x="0" y="0"/>
    </p:cViewPr>
  </p:notesTextViewPr>
  <p:sorterViewPr>
    <p:cViewPr>
      <p:scale>
        <a:sx n="100" d="100"/>
        <a:sy n="100" d="100"/>
      </p:scale>
      <p:origin x="0" y="-111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151A-C946-C5F0-FEF2-03FAD791EB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20D6A9-560D-A476-B482-2BAA0BB6C5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AFDA98-77D7-6A39-B2BB-9B7D7FC04D92}"/>
              </a:ext>
            </a:extLst>
          </p:cNvPr>
          <p:cNvSpPr>
            <a:spLocks noGrp="1"/>
          </p:cNvSpPr>
          <p:nvPr>
            <p:ph type="dt" sz="half" idx="10"/>
          </p:nvPr>
        </p:nvSpPr>
        <p:spPr/>
        <p:txBody>
          <a:bodyPr/>
          <a:lstStyle/>
          <a:p>
            <a:fld id="{8C15DA94-E6C5-4DA9-9D29-9B2B2D5019A0}" type="datetimeFigureOut">
              <a:rPr lang="en-IN" smtClean="0"/>
              <a:t>05-05-2024</a:t>
            </a:fld>
            <a:endParaRPr lang="en-IN"/>
          </a:p>
        </p:txBody>
      </p:sp>
      <p:sp>
        <p:nvSpPr>
          <p:cNvPr id="5" name="Footer Placeholder 4">
            <a:extLst>
              <a:ext uri="{FF2B5EF4-FFF2-40B4-BE49-F238E27FC236}">
                <a16:creationId xmlns:a16="http://schemas.microsoft.com/office/drawing/2014/main" id="{34113718-DCE4-DDE5-88B6-FE789C723A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DDEA73-8515-B62E-2ADC-E7D624667B97}"/>
              </a:ext>
            </a:extLst>
          </p:cNvPr>
          <p:cNvSpPr>
            <a:spLocks noGrp="1"/>
          </p:cNvSpPr>
          <p:nvPr>
            <p:ph type="sldNum" sz="quarter" idx="12"/>
          </p:nvPr>
        </p:nvSpPr>
        <p:spPr/>
        <p:txBody>
          <a:bodyPr/>
          <a:lstStyle/>
          <a:p>
            <a:fld id="{80AD23C5-F96D-49F5-9F9C-E5C0B0B48FF9}" type="slidenum">
              <a:rPr lang="en-IN" smtClean="0"/>
              <a:t>‹#›</a:t>
            </a:fld>
            <a:endParaRPr lang="en-IN"/>
          </a:p>
        </p:txBody>
      </p:sp>
    </p:spTree>
    <p:extLst>
      <p:ext uri="{BB962C8B-B14F-4D97-AF65-F5344CB8AC3E}">
        <p14:creationId xmlns:p14="http://schemas.microsoft.com/office/powerpoint/2010/main" val="2757376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E2720-56E0-187F-45FA-CF6E64C820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76A7EC-A807-DDA4-350B-AF97599F46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46F41F-828C-8BA8-C904-4C412C7D7315}"/>
              </a:ext>
            </a:extLst>
          </p:cNvPr>
          <p:cNvSpPr>
            <a:spLocks noGrp="1"/>
          </p:cNvSpPr>
          <p:nvPr>
            <p:ph type="dt" sz="half" idx="10"/>
          </p:nvPr>
        </p:nvSpPr>
        <p:spPr/>
        <p:txBody>
          <a:bodyPr/>
          <a:lstStyle/>
          <a:p>
            <a:fld id="{8C15DA94-E6C5-4DA9-9D29-9B2B2D5019A0}" type="datetimeFigureOut">
              <a:rPr lang="en-IN" smtClean="0"/>
              <a:t>05-05-2024</a:t>
            </a:fld>
            <a:endParaRPr lang="en-IN"/>
          </a:p>
        </p:txBody>
      </p:sp>
      <p:sp>
        <p:nvSpPr>
          <p:cNvPr id="5" name="Footer Placeholder 4">
            <a:extLst>
              <a:ext uri="{FF2B5EF4-FFF2-40B4-BE49-F238E27FC236}">
                <a16:creationId xmlns:a16="http://schemas.microsoft.com/office/drawing/2014/main" id="{81FE3122-1936-17BC-617E-63A33068E2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A5EFF2-B800-3D09-B667-076DA22DCA05}"/>
              </a:ext>
            </a:extLst>
          </p:cNvPr>
          <p:cNvSpPr>
            <a:spLocks noGrp="1"/>
          </p:cNvSpPr>
          <p:nvPr>
            <p:ph type="sldNum" sz="quarter" idx="12"/>
          </p:nvPr>
        </p:nvSpPr>
        <p:spPr/>
        <p:txBody>
          <a:bodyPr/>
          <a:lstStyle/>
          <a:p>
            <a:fld id="{80AD23C5-F96D-49F5-9F9C-E5C0B0B48FF9}" type="slidenum">
              <a:rPr lang="en-IN" smtClean="0"/>
              <a:t>‹#›</a:t>
            </a:fld>
            <a:endParaRPr lang="en-IN"/>
          </a:p>
        </p:txBody>
      </p:sp>
    </p:spTree>
    <p:extLst>
      <p:ext uri="{BB962C8B-B14F-4D97-AF65-F5344CB8AC3E}">
        <p14:creationId xmlns:p14="http://schemas.microsoft.com/office/powerpoint/2010/main" val="4120648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14CD1C-FAF9-DF0F-D749-0294E294DE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EDB3DD-C8AD-47C7-D092-AE7531F70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334DF4-1D11-F05E-9A07-D909245B25D6}"/>
              </a:ext>
            </a:extLst>
          </p:cNvPr>
          <p:cNvSpPr>
            <a:spLocks noGrp="1"/>
          </p:cNvSpPr>
          <p:nvPr>
            <p:ph type="dt" sz="half" idx="10"/>
          </p:nvPr>
        </p:nvSpPr>
        <p:spPr/>
        <p:txBody>
          <a:bodyPr/>
          <a:lstStyle/>
          <a:p>
            <a:fld id="{8C15DA94-E6C5-4DA9-9D29-9B2B2D5019A0}" type="datetimeFigureOut">
              <a:rPr lang="en-IN" smtClean="0"/>
              <a:t>05-05-2024</a:t>
            </a:fld>
            <a:endParaRPr lang="en-IN"/>
          </a:p>
        </p:txBody>
      </p:sp>
      <p:sp>
        <p:nvSpPr>
          <p:cNvPr id="5" name="Footer Placeholder 4">
            <a:extLst>
              <a:ext uri="{FF2B5EF4-FFF2-40B4-BE49-F238E27FC236}">
                <a16:creationId xmlns:a16="http://schemas.microsoft.com/office/drawing/2014/main" id="{C3BECF32-3898-4BC5-F2BB-703CC6594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36B234-2945-6B2E-C101-F4E848FF8F71}"/>
              </a:ext>
            </a:extLst>
          </p:cNvPr>
          <p:cNvSpPr>
            <a:spLocks noGrp="1"/>
          </p:cNvSpPr>
          <p:nvPr>
            <p:ph type="sldNum" sz="quarter" idx="12"/>
          </p:nvPr>
        </p:nvSpPr>
        <p:spPr/>
        <p:txBody>
          <a:bodyPr/>
          <a:lstStyle/>
          <a:p>
            <a:fld id="{80AD23C5-F96D-49F5-9F9C-E5C0B0B48FF9}" type="slidenum">
              <a:rPr lang="en-IN" smtClean="0"/>
              <a:t>‹#›</a:t>
            </a:fld>
            <a:endParaRPr lang="en-IN"/>
          </a:p>
        </p:txBody>
      </p:sp>
    </p:spTree>
    <p:extLst>
      <p:ext uri="{BB962C8B-B14F-4D97-AF65-F5344CB8AC3E}">
        <p14:creationId xmlns:p14="http://schemas.microsoft.com/office/powerpoint/2010/main" val="4118581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F24A-8176-CFAC-43C8-5453E5E4C2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A914D0-339D-1FF2-263D-442B21E6D0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1D8216-F05D-4EB5-7731-4E33B174C27C}"/>
              </a:ext>
            </a:extLst>
          </p:cNvPr>
          <p:cNvSpPr>
            <a:spLocks noGrp="1"/>
          </p:cNvSpPr>
          <p:nvPr>
            <p:ph type="dt" sz="half" idx="10"/>
          </p:nvPr>
        </p:nvSpPr>
        <p:spPr/>
        <p:txBody>
          <a:bodyPr/>
          <a:lstStyle/>
          <a:p>
            <a:fld id="{8C15DA94-E6C5-4DA9-9D29-9B2B2D5019A0}" type="datetimeFigureOut">
              <a:rPr lang="en-IN" smtClean="0"/>
              <a:t>05-05-2024</a:t>
            </a:fld>
            <a:endParaRPr lang="en-IN"/>
          </a:p>
        </p:txBody>
      </p:sp>
      <p:sp>
        <p:nvSpPr>
          <p:cNvPr id="5" name="Footer Placeholder 4">
            <a:extLst>
              <a:ext uri="{FF2B5EF4-FFF2-40B4-BE49-F238E27FC236}">
                <a16:creationId xmlns:a16="http://schemas.microsoft.com/office/drawing/2014/main" id="{65F2AB73-D3DF-A5D0-1333-C680D85108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AB603D-17EA-36DC-32DA-E6576D8087BB}"/>
              </a:ext>
            </a:extLst>
          </p:cNvPr>
          <p:cNvSpPr>
            <a:spLocks noGrp="1"/>
          </p:cNvSpPr>
          <p:nvPr>
            <p:ph type="sldNum" sz="quarter" idx="12"/>
          </p:nvPr>
        </p:nvSpPr>
        <p:spPr/>
        <p:txBody>
          <a:bodyPr/>
          <a:lstStyle/>
          <a:p>
            <a:fld id="{80AD23C5-F96D-49F5-9F9C-E5C0B0B48FF9}" type="slidenum">
              <a:rPr lang="en-IN" smtClean="0"/>
              <a:t>‹#›</a:t>
            </a:fld>
            <a:endParaRPr lang="en-IN"/>
          </a:p>
        </p:txBody>
      </p:sp>
    </p:spTree>
    <p:extLst>
      <p:ext uri="{BB962C8B-B14F-4D97-AF65-F5344CB8AC3E}">
        <p14:creationId xmlns:p14="http://schemas.microsoft.com/office/powerpoint/2010/main" val="284733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A463E-7824-0375-CD73-0D5B186B0C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AB2A55-6256-2361-61D4-AB5944E6E8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A72C90-88BA-DB29-05F2-7D919ED33EEC}"/>
              </a:ext>
            </a:extLst>
          </p:cNvPr>
          <p:cNvSpPr>
            <a:spLocks noGrp="1"/>
          </p:cNvSpPr>
          <p:nvPr>
            <p:ph type="dt" sz="half" idx="10"/>
          </p:nvPr>
        </p:nvSpPr>
        <p:spPr/>
        <p:txBody>
          <a:bodyPr/>
          <a:lstStyle/>
          <a:p>
            <a:fld id="{8C15DA94-E6C5-4DA9-9D29-9B2B2D5019A0}" type="datetimeFigureOut">
              <a:rPr lang="en-IN" smtClean="0"/>
              <a:t>05-05-2024</a:t>
            </a:fld>
            <a:endParaRPr lang="en-IN"/>
          </a:p>
        </p:txBody>
      </p:sp>
      <p:sp>
        <p:nvSpPr>
          <p:cNvPr id="5" name="Footer Placeholder 4">
            <a:extLst>
              <a:ext uri="{FF2B5EF4-FFF2-40B4-BE49-F238E27FC236}">
                <a16:creationId xmlns:a16="http://schemas.microsoft.com/office/drawing/2014/main" id="{498F26FC-EBF3-E369-D7C6-918E5FBC70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67A12E-8E16-04BA-31F7-ECD8C15E8626}"/>
              </a:ext>
            </a:extLst>
          </p:cNvPr>
          <p:cNvSpPr>
            <a:spLocks noGrp="1"/>
          </p:cNvSpPr>
          <p:nvPr>
            <p:ph type="sldNum" sz="quarter" idx="12"/>
          </p:nvPr>
        </p:nvSpPr>
        <p:spPr/>
        <p:txBody>
          <a:bodyPr/>
          <a:lstStyle/>
          <a:p>
            <a:fld id="{80AD23C5-F96D-49F5-9F9C-E5C0B0B48FF9}" type="slidenum">
              <a:rPr lang="en-IN" smtClean="0"/>
              <a:t>‹#›</a:t>
            </a:fld>
            <a:endParaRPr lang="en-IN"/>
          </a:p>
        </p:txBody>
      </p:sp>
    </p:spTree>
    <p:extLst>
      <p:ext uri="{BB962C8B-B14F-4D97-AF65-F5344CB8AC3E}">
        <p14:creationId xmlns:p14="http://schemas.microsoft.com/office/powerpoint/2010/main" val="1928404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F581E-6FBE-8984-BFC3-274250C067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7704070-6E0D-4F3A-362F-01F4B4A13B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66D17F7-7945-842F-D297-7953CB7F0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DEC599-A632-8324-8B28-2AB5F6C2B7B5}"/>
              </a:ext>
            </a:extLst>
          </p:cNvPr>
          <p:cNvSpPr>
            <a:spLocks noGrp="1"/>
          </p:cNvSpPr>
          <p:nvPr>
            <p:ph type="dt" sz="half" idx="10"/>
          </p:nvPr>
        </p:nvSpPr>
        <p:spPr/>
        <p:txBody>
          <a:bodyPr/>
          <a:lstStyle/>
          <a:p>
            <a:fld id="{8C15DA94-E6C5-4DA9-9D29-9B2B2D5019A0}" type="datetimeFigureOut">
              <a:rPr lang="en-IN" smtClean="0"/>
              <a:t>05-05-2024</a:t>
            </a:fld>
            <a:endParaRPr lang="en-IN"/>
          </a:p>
        </p:txBody>
      </p:sp>
      <p:sp>
        <p:nvSpPr>
          <p:cNvPr id="6" name="Footer Placeholder 5">
            <a:extLst>
              <a:ext uri="{FF2B5EF4-FFF2-40B4-BE49-F238E27FC236}">
                <a16:creationId xmlns:a16="http://schemas.microsoft.com/office/drawing/2014/main" id="{49A42FDB-C437-5006-F054-9150525618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D0F365-11BD-38CB-8D07-61782F753D46}"/>
              </a:ext>
            </a:extLst>
          </p:cNvPr>
          <p:cNvSpPr>
            <a:spLocks noGrp="1"/>
          </p:cNvSpPr>
          <p:nvPr>
            <p:ph type="sldNum" sz="quarter" idx="12"/>
          </p:nvPr>
        </p:nvSpPr>
        <p:spPr/>
        <p:txBody>
          <a:bodyPr/>
          <a:lstStyle/>
          <a:p>
            <a:fld id="{80AD23C5-F96D-49F5-9F9C-E5C0B0B48FF9}" type="slidenum">
              <a:rPr lang="en-IN" smtClean="0"/>
              <a:t>‹#›</a:t>
            </a:fld>
            <a:endParaRPr lang="en-IN"/>
          </a:p>
        </p:txBody>
      </p:sp>
    </p:spTree>
    <p:extLst>
      <p:ext uri="{BB962C8B-B14F-4D97-AF65-F5344CB8AC3E}">
        <p14:creationId xmlns:p14="http://schemas.microsoft.com/office/powerpoint/2010/main" val="3075492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2A640-816B-784A-AE1E-F0B0597B84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D192B2-5ED7-21B3-C8B3-0267857392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8FA2AF-EE35-740E-B1C2-8AB9B56538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99DCD6-71FB-C2BB-1F86-DA68A92969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1D26E9-A85E-66A0-2D2A-9A97192ADB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590E18C-09A2-B67E-9C68-60D8C7B3B84F}"/>
              </a:ext>
            </a:extLst>
          </p:cNvPr>
          <p:cNvSpPr>
            <a:spLocks noGrp="1"/>
          </p:cNvSpPr>
          <p:nvPr>
            <p:ph type="dt" sz="half" idx="10"/>
          </p:nvPr>
        </p:nvSpPr>
        <p:spPr/>
        <p:txBody>
          <a:bodyPr/>
          <a:lstStyle/>
          <a:p>
            <a:fld id="{8C15DA94-E6C5-4DA9-9D29-9B2B2D5019A0}" type="datetimeFigureOut">
              <a:rPr lang="en-IN" smtClean="0"/>
              <a:t>05-05-2024</a:t>
            </a:fld>
            <a:endParaRPr lang="en-IN"/>
          </a:p>
        </p:txBody>
      </p:sp>
      <p:sp>
        <p:nvSpPr>
          <p:cNvPr id="8" name="Footer Placeholder 7">
            <a:extLst>
              <a:ext uri="{FF2B5EF4-FFF2-40B4-BE49-F238E27FC236}">
                <a16:creationId xmlns:a16="http://schemas.microsoft.com/office/drawing/2014/main" id="{5B48E793-729B-18B8-4979-427E496AA79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1F8B34-5C72-AF48-B840-896CF6E4F141}"/>
              </a:ext>
            </a:extLst>
          </p:cNvPr>
          <p:cNvSpPr>
            <a:spLocks noGrp="1"/>
          </p:cNvSpPr>
          <p:nvPr>
            <p:ph type="sldNum" sz="quarter" idx="12"/>
          </p:nvPr>
        </p:nvSpPr>
        <p:spPr/>
        <p:txBody>
          <a:bodyPr/>
          <a:lstStyle/>
          <a:p>
            <a:fld id="{80AD23C5-F96D-49F5-9F9C-E5C0B0B48FF9}" type="slidenum">
              <a:rPr lang="en-IN" smtClean="0"/>
              <a:t>‹#›</a:t>
            </a:fld>
            <a:endParaRPr lang="en-IN"/>
          </a:p>
        </p:txBody>
      </p:sp>
    </p:spTree>
    <p:extLst>
      <p:ext uri="{BB962C8B-B14F-4D97-AF65-F5344CB8AC3E}">
        <p14:creationId xmlns:p14="http://schemas.microsoft.com/office/powerpoint/2010/main" val="3146145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F2460-23C5-BA3A-658C-3AD0A2F1B4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1CAFC2-E90E-A945-F210-3D4B0C76CCE7}"/>
              </a:ext>
            </a:extLst>
          </p:cNvPr>
          <p:cNvSpPr>
            <a:spLocks noGrp="1"/>
          </p:cNvSpPr>
          <p:nvPr>
            <p:ph type="dt" sz="half" idx="10"/>
          </p:nvPr>
        </p:nvSpPr>
        <p:spPr/>
        <p:txBody>
          <a:bodyPr/>
          <a:lstStyle/>
          <a:p>
            <a:fld id="{8C15DA94-E6C5-4DA9-9D29-9B2B2D5019A0}" type="datetimeFigureOut">
              <a:rPr lang="en-IN" smtClean="0"/>
              <a:t>05-05-2024</a:t>
            </a:fld>
            <a:endParaRPr lang="en-IN"/>
          </a:p>
        </p:txBody>
      </p:sp>
      <p:sp>
        <p:nvSpPr>
          <p:cNvPr id="4" name="Footer Placeholder 3">
            <a:extLst>
              <a:ext uri="{FF2B5EF4-FFF2-40B4-BE49-F238E27FC236}">
                <a16:creationId xmlns:a16="http://schemas.microsoft.com/office/drawing/2014/main" id="{D4C413DA-D53E-54C8-99E7-2A5C53D91BE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5BAA6B-E642-5681-06BC-99C9CBBFA71C}"/>
              </a:ext>
            </a:extLst>
          </p:cNvPr>
          <p:cNvSpPr>
            <a:spLocks noGrp="1"/>
          </p:cNvSpPr>
          <p:nvPr>
            <p:ph type="sldNum" sz="quarter" idx="12"/>
          </p:nvPr>
        </p:nvSpPr>
        <p:spPr/>
        <p:txBody>
          <a:bodyPr/>
          <a:lstStyle/>
          <a:p>
            <a:fld id="{80AD23C5-F96D-49F5-9F9C-E5C0B0B48FF9}" type="slidenum">
              <a:rPr lang="en-IN" smtClean="0"/>
              <a:t>‹#›</a:t>
            </a:fld>
            <a:endParaRPr lang="en-IN"/>
          </a:p>
        </p:txBody>
      </p:sp>
    </p:spTree>
    <p:extLst>
      <p:ext uri="{BB962C8B-B14F-4D97-AF65-F5344CB8AC3E}">
        <p14:creationId xmlns:p14="http://schemas.microsoft.com/office/powerpoint/2010/main" val="3204867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BA7F1C-DB47-ABF4-9417-CB0D78970ADC}"/>
              </a:ext>
            </a:extLst>
          </p:cNvPr>
          <p:cNvSpPr>
            <a:spLocks noGrp="1"/>
          </p:cNvSpPr>
          <p:nvPr>
            <p:ph type="dt" sz="half" idx="10"/>
          </p:nvPr>
        </p:nvSpPr>
        <p:spPr/>
        <p:txBody>
          <a:bodyPr/>
          <a:lstStyle/>
          <a:p>
            <a:fld id="{8C15DA94-E6C5-4DA9-9D29-9B2B2D5019A0}" type="datetimeFigureOut">
              <a:rPr lang="en-IN" smtClean="0"/>
              <a:t>05-05-2024</a:t>
            </a:fld>
            <a:endParaRPr lang="en-IN"/>
          </a:p>
        </p:txBody>
      </p:sp>
      <p:sp>
        <p:nvSpPr>
          <p:cNvPr id="3" name="Footer Placeholder 2">
            <a:extLst>
              <a:ext uri="{FF2B5EF4-FFF2-40B4-BE49-F238E27FC236}">
                <a16:creationId xmlns:a16="http://schemas.microsoft.com/office/drawing/2014/main" id="{8E2A7E0A-0589-9575-65C1-8394A78009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005AD3-AD2C-87D7-7426-37A3D9D0E8E5}"/>
              </a:ext>
            </a:extLst>
          </p:cNvPr>
          <p:cNvSpPr>
            <a:spLocks noGrp="1"/>
          </p:cNvSpPr>
          <p:nvPr>
            <p:ph type="sldNum" sz="quarter" idx="12"/>
          </p:nvPr>
        </p:nvSpPr>
        <p:spPr/>
        <p:txBody>
          <a:bodyPr/>
          <a:lstStyle/>
          <a:p>
            <a:fld id="{80AD23C5-F96D-49F5-9F9C-E5C0B0B48FF9}" type="slidenum">
              <a:rPr lang="en-IN" smtClean="0"/>
              <a:t>‹#›</a:t>
            </a:fld>
            <a:endParaRPr lang="en-IN"/>
          </a:p>
        </p:txBody>
      </p:sp>
    </p:spTree>
    <p:extLst>
      <p:ext uri="{BB962C8B-B14F-4D97-AF65-F5344CB8AC3E}">
        <p14:creationId xmlns:p14="http://schemas.microsoft.com/office/powerpoint/2010/main" val="540548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1D8B-E1D3-425D-2C27-A0F4F9B9C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5EEA05-893B-0625-3E86-8DD046444A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D5402D-9BB2-1578-E1AE-03F28D2D9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2554F1-F42A-68BD-97FA-9804520D6CA8}"/>
              </a:ext>
            </a:extLst>
          </p:cNvPr>
          <p:cNvSpPr>
            <a:spLocks noGrp="1"/>
          </p:cNvSpPr>
          <p:nvPr>
            <p:ph type="dt" sz="half" idx="10"/>
          </p:nvPr>
        </p:nvSpPr>
        <p:spPr/>
        <p:txBody>
          <a:bodyPr/>
          <a:lstStyle/>
          <a:p>
            <a:fld id="{8C15DA94-E6C5-4DA9-9D29-9B2B2D5019A0}" type="datetimeFigureOut">
              <a:rPr lang="en-IN" smtClean="0"/>
              <a:t>05-05-2024</a:t>
            </a:fld>
            <a:endParaRPr lang="en-IN"/>
          </a:p>
        </p:txBody>
      </p:sp>
      <p:sp>
        <p:nvSpPr>
          <p:cNvPr id="6" name="Footer Placeholder 5">
            <a:extLst>
              <a:ext uri="{FF2B5EF4-FFF2-40B4-BE49-F238E27FC236}">
                <a16:creationId xmlns:a16="http://schemas.microsoft.com/office/drawing/2014/main" id="{397F826A-B47F-5128-39D0-E156875F5E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5CFC1E-BA02-8C31-4659-8D24A08FDDAF}"/>
              </a:ext>
            </a:extLst>
          </p:cNvPr>
          <p:cNvSpPr>
            <a:spLocks noGrp="1"/>
          </p:cNvSpPr>
          <p:nvPr>
            <p:ph type="sldNum" sz="quarter" idx="12"/>
          </p:nvPr>
        </p:nvSpPr>
        <p:spPr/>
        <p:txBody>
          <a:bodyPr/>
          <a:lstStyle/>
          <a:p>
            <a:fld id="{80AD23C5-F96D-49F5-9F9C-E5C0B0B48FF9}" type="slidenum">
              <a:rPr lang="en-IN" smtClean="0"/>
              <a:t>‹#›</a:t>
            </a:fld>
            <a:endParaRPr lang="en-IN"/>
          </a:p>
        </p:txBody>
      </p:sp>
    </p:spTree>
    <p:extLst>
      <p:ext uri="{BB962C8B-B14F-4D97-AF65-F5344CB8AC3E}">
        <p14:creationId xmlns:p14="http://schemas.microsoft.com/office/powerpoint/2010/main" val="1598190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5861-98BC-DB2B-F07D-03F2A2C4F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3F21FA-3BD0-F3BC-3AF5-20419A2B38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BFEF698-F722-130A-2F30-2FEF909F2A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E7F7D3-23B1-3C3C-FD94-39223728E0F9}"/>
              </a:ext>
            </a:extLst>
          </p:cNvPr>
          <p:cNvSpPr>
            <a:spLocks noGrp="1"/>
          </p:cNvSpPr>
          <p:nvPr>
            <p:ph type="dt" sz="half" idx="10"/>
          </p:nvPr>
        </p:nvSpPr>
        <p:spPr/>
        <p:txBody>
          <a:bodyPr/>
          <a:lstStyle/>
          <a:p>
            <a:fld id="{8C15DA94-E6C5-4DA9-9D29-9B2B2D5019A0}" type="datetimeFigureOut">
              <a:rPr lang="en-IN" smtClean="0"/>
              <a:t>05-05-2024</a:t>
            </a:fld>
            <a:endParaRPr lang="en-IN"/>
          </a:p>
        </p:txBody>
      </p:sp>
      <p:sp>
        <p:nvSpPr>
          <p:cNvPr id="6" name="Footer Placeholder 5">
            <a:extLst>
              <a:ext uri="{FF2B5EF4-FFF2-40B4-BE49-F238E27FC236}">
                <a16:creationId xmlns:a16="http://schemas.microsoft.com/office/drawing/2014/main" id="{F196BC59-429E-8B85-0788-6D9E73E451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F74389-7638-FADC-2AA7-E7CBE8D96A75}"/>
              </a:ext>
            </a:extLst>
          </p:cNvPr>
          <p:cNvSpPr>
            <a:spLocks noGrp="1"/>
          </p:cNvSpPr>
          <p:nvPr>
            <p:ph type="sldNum" sz="quarter" idx="12"/>
          </p:nvPr>
        </p:nvSpPr>
        <p:spPr/>
        <p:txBody>
          <a:bodyPr/>
          <a:lstStyle/>
          <a:p>
            <a:fld id="{80AD23C5-F96D-49F5-9F9C-E5C0B0B48FF9}" type="slidenum">
              <a:rPr lang="en-IN" smtClean="0"/>
              <a:t>‹#›</a:t>
            </a:fld>
            <a:endParaRPr lang="en-IN"/>
          </a:p>
        </p:txBody>
      </p:sp>
    </p:spTree>
    <p:extLst>
      <p:ext uri="{BB962C8B-B14F-4D97-AF65-F5344CB8AC3E}">
        <p14:creationId xmlns:p14="http://schemas.microsoft.com/office/powerpoint/2010/main" val="272821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B32A7E-ECCD-F170-212C-9A9BFD880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627FC9-0147-9E75-0038-B76340095C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F20F33-0B34-5174-4987-504BDF0972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5DA94-E6C5-4DA9-9D29-9B2B2D5019A0}" type="datetimeFigureOut">
              <a:rPr lang="en-IN" smtClean="0"/>
              <a:t>05-05-2024</a:t>
            </a:fld>
            <a:endParaRPr lang="en-IN"/>
          </a:p>
        </p:txBody>
      </p:sp>
      <p:sp>
        <p:nvSpPr>
          <p:cNvPr id="5" name="Footer Placeholder 4">
            <a:extLst>
              <a:ext uri="{FF2B5EF4-FFF2-40B4-BE49-F238E27FC236}">
                <a16:creationId xmlns:a16="http://schemas.microsoft.com/office/drawing/2014/main" id="{CBD9F7C1-961A-93F9-43C6-B177594492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A141C2C-6921-30AE-18D9-1091EF45F5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AD23C5-F96D-49F5-9F9C-E5C0B0B48FF9}" type="slidenum">
              <a:rPr lang="en-IN" smtClean="0"/>
              <a:t>‹#›</a:t>
            </a:fld>
            <a:endParaRPr lang="en-IN"/>
          </a:p>
        </p:txBody>
      </p:sp>
    </p:spTree>
    <p:extLst>
      <p:ext uri="{BB962C8B-B14F-4D97-AF65-F5344CB8AC3E}">
        <p14:creationId xmlns:p14="http://schemas.microsoft.com/office/powerpoint/2010/main" val="3423653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73FCEE4-AF9B-FB81-5F8F-1C3E70035F3F}"/>
              </a:ext>
            </a:extLst>
          </p:cNvPr>
          <p:cNvGrpSpPr/>
          <p:nvPr/>
        </p:nvGrpSpPr>
        <p:grpSpPr>
          <a:xfrm>
            <a:off x="431216" y="-5039676"/>
            <a:ext cx="5097831" cy="11640471"/>
            <a:chOff x="387344" y="-5117751"/>
            <a:chExt cx="5097831" cy="11640471"/>
          </a:xfrm>
          <a:gradFill>
            <a:gsLst>
              <a:gs pos="87000">
                <a:schemeClr val="bg1"/>
              </a:gs>
              <a:gs pos="17000">
                <a:srgbClr val="FEC834"/>
              </a:gs>
            </a:gsLst>
            <a:lin ang="5400000" scaled="1"/>
          </a:gradFill>
        </p:grpSpPr>
        <p:grpSp>
          <p:nvGrpSpPr>
            <p:cNvPr id="3" name="Group 2">
              <a:extLst>
                <a:ext uri="{FF2B5EF4-FFF2-40B4-BE49-F238E27FC236}">
                  <a16:creationId xmlns:a16="http://schemas.microsoft.com/office/drawing/2014/main" id="{14942E88-50C7-C936-D1AF-24275A3C6621}"/>
                </a:ext>
              </a:extLst>
            </p:cNvPr>
            <p:cNvGrpSpPr/>
            <p:nvPr/>
          </p:nvGrpSpPr>
          <p:grpSpPr>
            <a:xfrm>
              <a:off x="387344" y="-3015029"/>
              <a:ext cx="2431069" cy="9537749"/>
              <a:chOff x="234944" y="-3167429"/>
              <a:chExt cx="2431069" cy="9537749"/>
            </a:xfrm>
            <a:grpFill/>
          </p:grpSpPr>
          <p:sp>
            <p:nvSpPr>
              <p:cNvPr id="69" name="Rectangle 68">
                <a:extLst>
                  <a:ext uri="{FF2B5EF4-FFF2-40B4-BE49-F238E27FC236}">
                    <a16:creationId xmlns:a16="http://schemas.microsoft.com/office/drawing/2014/main" id="{EEBBCDEC-DF6D-525B-40EB-5FA06960DF76}"/>
                  </a:ext>
                </a:extLst>
              </p:cNvPr>
              <p:cNvSpPr/>
              <p:nvPr/>
            </p:nvSpPr>
            <p:spPr>
              <a:xfrm>
                <a:off x="234944" y="-1737360"/>
                <a:ext cx="603673" cy="8107680"/>
              </a:xfrm>
              <a:prstGeom prst="rect">
                <a:avLst/>
              </a:prstGeom>
              <a:gradFill>
                <a:gsLst>
                  <a:gs pos="87000">
                    <a:schemeClr val="bg1"/>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B440D9C5-3170-60C6-8EB8-65C3F1284916}"/>
                  </a:ext>
                </a:extLst>
              </p:cNvPr>
              <p:cNvSpPr/>
              <p:nvPr/>
            </p:nvSpPr>
            <p:spPr>
              <a:xfrm>
                <a:off x="1136302" y="-2493971"/>
                <a:ext cx="603673" cy="8107680"/>
              </a:xfrm>
              <a:prstGeom prst="rect">
                <a:avLst/>
              </a:prstGeom>
              <a:gradFill>
                <a:gsLst>
                  <a:gs pos="87000">
                    <a:schemeClr val="bg1"/>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900D296B-4340-1E99-C161-BBAAB99946CE}"/>
                  </a:ext>
                </a:extLst>
              </p:cNvPr>
              <p:cNvSpPr/>
              <p:nvPr/>
            </p:nvSpPr>
            <p:spPr>
              <a:xfrm>
                <a:off x="2062340" y="-3167429"/>
                <a:ext cx="603673" cy="8107680"/>
              </a:xfrm>
              <a:prstGeom prst="rect">
                <a:avLst/>
              </a:prstGeom>
              <a:gradFill>
                <a:gsLst>
                  <a:gs pos="87000">
                    <a:schemeClr val="bg1"/>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 name="Group 4">
              <a:extLst>
                <a:ext uri="{FF2B5EF4-FFF2-40B4-BE49-F238E27FC236}">
                  <a16:creationId xmlns:a16="http://schemas.microsoft.com/office/drawing/2014/main" id="{D5F23975-636B-5F39-3A1F-90A54B13528E}"/>
                </a:ext>
              </a:extLst>
            </p:cNvPr>
            <p:cNvGrpSpPr/>
            <p:nvPr/>
          </p:nvGrpSpPr>
          <p:grpSpPr>
            <a:xfrm>
              <a:off x="3054106" y="-5117751"/>
              <a:ext cx="2431069" cy="9537749"/>
              <a:chOff x="234944" y="-3167429"/>
              <a:chExt cx="2431069" cy="9537749"/>
            </a:xfrm>
            <a:grpFill/>
          </p:grpSpPr>
          <p:sp>
            <p:nvSpPr>
              <p:cNvPr id="15" name="Rectangle 14">
                <a:extLst>
                  <a:ext uri="{FF2B5EF4-FFF2-40B4-BE49-F238E27FC236}">
                    <a16:creationId xmlns:a16="http://schemas.microsoft.com/office/drawing/2014/main" id="{5EDC3E54-C046-E337-7883-456901D05979}"/>
                  </a:ext>
                </a:extLst>
              </p:cNvPr>
              <p:cNvSpPr/>
              <p:nvPr/>
            </p:nvSpPr>
            <p:spPr>
              <a:xfrm>
                <a:off x="234944" y="-1737360"/>
                <a:ext cx="603673" cy="8107680"/>
              </a:xfrm>
              <a:prstGeom prst="rect">
                <a:avLst/>
              </a:prstGeom>
              <a:gradFill>
                <a:gsLst>
                  <a:gs pos="87000">
                    <a:schemeClr val="bg1"/>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C2722E04-EC61-5707-97C8-4E056DEBD31B}"/>
                  </a:ext>
                </a:extLst>
              </p:cNvPr>
              <p:cNvSpPr/>
              <p:nvPr/>
            </p:nvSpPr>
            <p:spPr>
              <a:xfrm>
                <a:off x="1136302" y="-2493971"/>
                <a:ext cx="603673" cy="8107680"/>
              </a:xfrm>
              <a:prstGeom prst="rect">
                <a:avLst/>
              </a:prstGeom>
              <a:gradFill>
                <a:gsLst>
                  <a:gs pos="87000">
                    <a:schemeClr val="bg1"/>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61D06B32-2E47-56EE-6E07-A67AF5F463CC}"/>
                  </a:ext>
                </a:extLst>
              </p:cNvPr>
              <p:cNvSpPr/>
              <p:nvPr/>
            </p:nvSpPr>
            <p:spPr>
              <a:xfrm>
                <a:off x="2062340" y="-3167429"/>
                <a:ext cx="603673" cy="8107680"/>
              </a:xfrm>
              <a:prstGeom prst="rect">
                <a:avLst/>
              </a:prstGeom>
              <a:gradFill>
                <a:gsLst>
                  <a:gs pos="87000">
                    <a:schemeClr val="bg1"/>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6" name="Picture 5" descr="A close-up of a person's face&#10;&#10;Description automatically generated">
            <a:extLst>
              <a:ext uri="{FF2B5EF4-FFF2-40B4-BE49-F238E27FC236}">
                <a16:creationId xmlns:a16="http://schemas.microsoft.com/office/drawing/2014/main" id="{AA5CF94A-B806-1C50-DFA1-FCAA66BE7F90}"/>
              </a:ext>
            </a:extLst>
          </p:cNvPr>
          <p:cNvPicPr>
            <a:picLocks noChangeAspect="1"/>
          </p:cNvPicPr>
          <p:nvPr/>
        </p:nvPicPr>
        <p:blipFill>
          <a:blip r:embed="rId2">
            <a:clrChange>
              <a:clrFrom>
                <a:srgbClr val="FFC42C"/>
              </a:clrFrom>
              <a:clrTo>
                <a:srgbClr val="FFC42C">
                  <a:alpha val="0"/>
                </a:srgbClr>
              </a:clrTo>
            </a:clrChange>
            <a:extLst>
              <a:ext uri="{28A0092B-C50C-407E-A947-70E740481C1C}">
                <a14:useLocalDpi xmlns:a14="http://schemas.microsoft.com/office/drawing/2010/main" val="0"/>
              </a:ext>
            </a:extLst>
          </a:blip>
          <a:stretch>
            <a:fillRect/>
          </a:stretch>
        </p:blipFill>
        <p:spPr>
          <a:xfrm>
            <a:off x="7695495" y="0"/>
            <a:ext cx="4568348" cy="6858000"/>
          </a:xfrm>
          <a:prstGeom prst="rect">
            <a:avLst/>
          </a:prstGeom>
        </p:spPr>
      </p:pic>
      <p:sp>
        <p:nvSpPr>
          <p:cNvPr id="10" name="TextBox 9">
            <a:extLst>
              <a:ext uri="{FF2B5EF4-FFF2-40B4-BE49-F238E27FC236}">
                <a16:creationId xmlns:a16="http://schemas.microsoft.com/office/drawing/2014/main" id="{6F46CE22-C4D6-5E9F-4109-4C985B0A2FD4}"/>
              </a:ext>
            </a:extLst>
          </p:cNvPr>
          <p:cNvSpPr txBox="1"/>
          <p:nvPr/>
        </p:nvSpPr>
        <p:spPr>
          <a:xfrm>
            <a:off x="1011745" y="1737241"/>
            <a:ext cx="8430930" cy="1107996"/>
          </a:xfrm>
          <a:prstGeom prst="rect">
            <a:avLst/>
          </a:prstGeom>
          <a:noFill/>
        </p:spPr>
        <p:txBody>
          <a:bodyPr wrap="square" rtlCol="0">
            <a:spAutoFit/>
          </a:bodyPr>
          <a:lstStyle/>
          <a:p>
            <a:r>
              <a:rPr lang="en-US" sz="6600" b="1" dirty="0"/>
              <a:t>DEEPFAKE DETECTION </a:t>
            </a:r>
            <a:endParaRPr lang="en-IN" sz="6600" b="1" dirty="0"/>
          </a:p>
        </p:txBody>
      </p:sp>
      <p:sp>
        <p:nvSpPr>
          <p:cNvPr id="11" name="TextBox 10">
            <a:extLst>
              <a:ext uri="{FF2B5EF4-FFF2-40B4-BE49-F238E27FC236}">
                <a16:creationId xmlns:a16="http://schemas.microsoft.com/office/drawing/2014/main" id="{B11F145D-8FBF-C230-DB7F-73843DB45B0F}"/>
              </a:ext>
            </a:extLst>
          </p:cNvPr>
          <p:cNvSpPr txBox="1"/>
          <p:nvPr/>
        </p:nvSpPr>
        <p:spPr>
          <a:xfrm>
            <a:off x="3363566" y="2942435"/>
            <a:ext cx="5422272" cy="461665"/>
          </a:xfrm>
          <a:prstGeom prst="rect">
            <a:avLst/>
          </a:prstGeom>
          <a:noFill/>
        </p:spPr>
        <p:txBody>
          <a:bodyPr wrap="square" rtlCol="0">
            <a:spAutoFit/>
          </a:bodyPr>
          <a:lstStyle/>
          <a:p>
            <a:pPr algn="r"/>
            <a:r>
              <a:rPr lang="en-US" sz="2400" b="1" dirty="0">
                <a:latin typeface="+mj-lt"/>
              </a:rPr>
              <a:t>FOR HUMAN FACE IMAGES AND VIDEOS</a:t>
            </a:r>
            <a:endParaRPr lang="en-IN" sz="2400" b="1" dirty="0">
              <a:latin typeface="+mj-lt"/>
            </a:endParaRPr>
          </a:p>
        </p:txBody>
      </p:sp>
      <p:grpSp>
        <p:nvGrpSpPr>
          <p:cNvPr id="12" name="Group 11">
            <a:extLst>
              <a:ext uri="{FF2B5EF4-FFF2-40B4-BE49-F238E27FC236}">
                <a16:creationId xmlns:a16="http://schemas.microsoft.com/office/drawing/2014/main" id="{5FD19DAE-D1B3-E9DF-2075-055EF979DBF4}"/>
              </a:ext>
            </a:extLst>
          </p:cNvPr>
          <p:cNvGrpSpPr/>
          <p:nvPr/>
        </p:nvGrpSpPr>
        <p:grpSpPr>
          <a:xfrm>
            <a:off x="-582930" y="3517430"/>
            <a:ext cx="4369742" cy="3733348"/>
            <a:chOff x="517207" y="4281326"/>
            <a:chExt cx="4369742" cy="3733348"/>
          </a:xfrm>
        </p:grpSpPr>
        <p:sp>
          <p:nvSpPr>
            <p:cNvPr id="13" name="TextBox 12">
              <a:extLst>
                <a:ext uri="{FF2B5EF4-FFF2-40B4-BE49-F238E27FC236}">
                  <a16:creationId xmlns:a16="http://schemas.microsoft.com/office/drawing/2014/main" id="{EFCA7BE5-9305-6ABA-61D8-EDE88BB97693}"/>
                </a:ext>
              </a:extLst>
            </p:cNvPr>
            <p:cNvSpPr txBox="1"/>
            <p:nvPr/>
          </p:nvSpPr>
          <p:spPr>
            <a:xfrm>
              <a:off x="517207" y="4281326"/>
              <a:ext cx="2631107" cy="553998"/>
            </a:xfrm>
            <a:prstGeom prst="rect">
              <a:avLst/>
            </a:prstGeom>
            <a:noFill/>
          </p:spPr>
          <p:txBody>
            <a:bodyPr wrap="square" rtlCol="0">
              <a:spAutoFit/>
            </a:bodyPr>
            <a:lstStyle/>
            <a:p>
              <a:endParaRPr lang="en-IN" sz="3000" dirty="0">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DCDD9B45-B441-BBD5-E0AF-0E7F8EB877EF}"/>
                </a:ext>
              </a:extLst>
            </p:cNvPr>
            <p:cNvSpPr txBox="1"/>
            <p:nvPr/>
          </p:nvSpPr>
          <p:spPr>
            <a:xfrm>
              <a:off x="1657764" y="5290851"/>
              <a:ext cx="3229185" cy="2723823"/>
            </a:xfrm>
            <a:prstGeom prst="rect">
              <a:avLst/>
            </a:prstGeom>
            <a:noFill/>
          </p:spPr>
          <p:txBody>
            <a:bodyPr wrap="square" rtlCol="0">
              <a:spAutoFit/>
            </a:bodyPr>
            <a:lstStyle/>
            <a:p>
              <a:pPr>
                <a:lnSpc>
                  <a:spcPct val="150000"/>
                </a:lnSpc>
              </a:pPr>
              <a:r>
                <a:rPr lang="en-US" b="1" u="sng" dirty="0"/>
                <a:t>GROUP MEMBERS</a:t>
              </a:r>
              <a:endParaRPr lang="en-US" b="1" dirty="0"/>
            </a:p>
            <a:p>
              <a:pPr>
                <a:lnSpc>
                  <a:spcPct val="150000"/>
                </a:lnSpc>
              </a:pPr>
              <a:r>
                <a:rPr lang="en-US" dirty="0"/>
                <a:t>ASMI FAISEL</a:t>
              </a:r>
            </a:p>
            <a:p>
              <a:pPr>
                <a:lnSpc>
                  <a:spcPct val="150000"/>
                </a:lnSpc>
              </a:pPr>
              <a:r>
                <a:rPr lang="en-US" dirty="0"/>
                <a:t>JOSIN JOSE</a:t>
              </a:r>
            </a:p>
            <a:p>
              <a:pPr>
                <a:lnSpc>
                  <a:spcPct val="150000"/>
                </a:lnSpc>
              </a:pPr>
              <a:r>
                <a:rPr lang="en-US" dirty="0"/>
                <a:t>NANDHANA A</a:t>
              </a:r>
            </a:p>
            <a:p>
              <a:pPr>
                <a:lnSpc>
                  <a:spcPct val="150000"/>
                </a:lnSpc>
              </a:pPr>
              <a:r>
                <a:rPr lang="en-US" dirty="0"/>
                <a:t>V H PRANAV</a:t>
              </a:r>
            </a:p>
            <a:p>
              <a:endParaRPr lang="en-US" dirty="0"/>
            </a:p>
            <a:p>
              <a:r>
                <a:rPr lang="en-US" dirty="0"/>
                <a:t>                              </a:t>
              </a:r>
              <a:endParaRPr lang="en-IN" dirty="0"/>
            </a:p>
          </p:txBody>
        </p:sp>
      </p:grpSp>
      <p:sp>
        <p:nvSpPr>
          <p:cNvPr id="4" name="TextBox 3">
            <a:extLst>
              <a:ext uri="{FF2B5EF4-FFF2-40B4-BE49-F238E27FC236}">
                <a16:creationId xmlns:a16="http://schemas.microsoft.com/office/drawing/2014/main" id="{302BEDE6-9771-E1AD-D5A4-A48E0BA12C54}"/>
              </a:ext>
            </a:extLst>
          </p:cNvPr>
          <p:cNvSpPr txBox="1"/>
          <p:nvPr/>
        </p:nvSpPr>
        <p:spPr>
          <a:xfrm>
            <a:off x="5930091" y="4988501"/>
            <a:ext cx="2897483" cy="1711366"/>
          </a:xfrm>
          <a:prstGeom prst="rect">
            <a:avLst/>
          </a:prstGeom>
          <a:noFill/>
        </p:spPr>
        <p:txBody>
          <a:bodyPr wrap="square" rtlCol="0">
            <a:spAutoFit/>
          </a:bodyPr>
          <a:lstStyle/>
          <a:p>
            <a:pPr>
              <a:lnSpc>
                <a:spcPct val="150000"/>
              </a:lnSpc>
            </a:pPr>
            <a:r>
              <a:rPr lang="en-IN" b="1" u="sng" dirty="0"/>
              <a:t>GUIDED BY</a:t>
            </a:r>
          </a:p>
          <a:p>
            <a:pPr>
              <a:lnSpc>
                <a:spcPct val="150000"/>
              </a:lnSpc>
            </a:pPr>
            <a:r>
              <a:rPr lang="en-IN"/>
              <a:t>Ms</a:t>
            </a:r>
            <a:r>
              <a:rPr lang="en-IN" dirty="0"/>
              <a:t>. Nimitha Mary Mohan</a:t>
            </a:r>
          </a:p>
          <a:p>
            <a:pPr>
              <a:lnSpc>
                <a:spcPct val="150000"/>
              </a:lnSpc>
            </a:pPr>
            <a:r>
              <a:rPr lang="en-IN" dirty="0" err="1"/>
              <a:t>Asst.Professor</a:t>
            </a:r>
            <a:endParaRPr lang="en-IN" dirty="0"/>
          </a:p>
          <a:p>
            <a:pPr>
              <a:lnSpc>
                <a:spcPct val="150000"/>
              </a:lnSpc>
            </a:pPr>
            <a:r>
              <a:rPr lang="en-IN" dirty="0" err="1"/>
              <a:t>Dept.of</a:t>
            </a:r>
            <a:r>
              <a:rPr lang="en-IN" dirty="0"/>
              <a:t> CSE</a:t>
            </a:r>
          </a:p>
        </p:txBody>
      </p:sp>
    </p:spTree>
    <p:extLst>
      <p:ext uri="{BB962C8B-B14F-4D97-AF65-F5344CB8AC3E}">
        <p14:creationId xmlns:p14="http://schemas.microsoft.com/office/powerpoint/2010/main" val="371073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081E999E-129E-48F5-EFC3-E4A54598A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015" y="-5178"/>
            <a:ext cx="1567331" cy="1621573"/>
          </a:xfrm>
          <a:prstGeom prst="rect">
            <a:avLst/>
          </a:prstGeom>
        </p:spPr>
      </p:pic>
      <p:grpSp>
        <p:nvGrpSpPr>
          <p:cNvPr id="2" name="Group 1">
            <a:extLst>
              <a:ext uri="{FF2B5EF4-FFF2-40B4-BE49-F238E27FC236}">
                <a16:creationId xmlns:a16="http://schemas.microsoft.com/office/drawing/2014/main" id="{4913E877-743D-092C-BD7A-2BB17430B256}"/>
              </a:ext>
            </a:extLst>
          </p:cNvPr>
          <p:cNvGrpSpPr/>
          <p:nvPr/>
        </p:nvGrpSpPr>
        <p:grpSpPr>
          <a:xfrm rot="16200000">
            <a:off x="818320" y="-7776394"/>
            <a:ext cx="5097831" cy="20650620"/>
            <a:chOff x="387344" y="-5117751"/>
            <a:chExt cx="5097831" cy="11640471"/>
          </a:xfrm>
          <a:gradFill>
            <a:gsLst>
              <a:gs pos="100000">
                <a:schemeClr val="bg1">
                  <a:lumMod val="85000"/>
                </a:schemeClr>
              </a:gs>
              <a:gs pos="30000">
                <a:srgbClr val="FEC834"/>
              </a:gs>
            </a:gsLst>
            <a:lin ang="5400000" scaled="1"/>
          </a:gradFill>
        </p:grpSpPr>
        <p:grpSp>
          <p:nvGrpSpPr>
            <p:cNvPr id="4" name="Group 3">
              <a:extLst>
                <a:ext uri="{FF2B5EF4-FFF2-40B4-BE49-F238E27FC236}">
                  <a16:creationId xmlns:a16="http://schemas.microsoft.com/office/drawing/2014/main" id="{230A0B20-0B94-2EA6-ED9F-F814E96DA19F}"/>
                </a:ext>
              </a:extLst>
            </p:cNvPr>
            <p:cNvGrpSpPr/>
            <p:nvPr/>
          </p:nvGrpSpPr>
          <p:grpSpPr>
            <a:xfrm>
              <a:off x="387344" y="-3015029"/>
              <a:ext cx="2431069" cy="9537749"/>
              <a:chOff x="234944" y="-3167429"/>
              <a:chExt cx="2431069" cy="9537749"/>
            </a:xfrm>
            <a:grpFill/>
          </p:grpSpPr>
          <p:sp>
            <p:nvSpPr>
              <p:cNvPr id="10" name="Rectangle 9">
                <a:extLst>
                  <a:ext uri="{FF2B5EF4-FFF2-40B4-BE49-F238E27FC236}">
                    <a16:creationId xmlns:a16="http://schemas.microsoft.com/office/drawing/2014/main" id="{40E0AF6E-0C8A-4B74-BC2C-B53DF69C7E87}"/>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9C3EB23-4111-6332-CBDD-BC7921659BC1}"/>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D27D03F-4D0A-FB49-ECCB-41CAC0207B1F}"/>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 name="Group 4">
              <a:extLst>
                <a:ext uri="{FF2B5EF4-FFF2-40B4-BE49-F238E27FC236}">
                  <a16:creationId xmlns:a16="http://schemas.microsoft.com/office/drawing/2014/main" id="{183205E2-A431-6D82-6994-899490DE5AA9}"/>
                </a:ext>
              </a:extLst>
            </p:cNvPr>
            <p:cNvGrpSpPr/>
            <p:nvPr/>
          </p:nvGrpSpPr>
          <p:grpSpPr>
            <a:xfrm>
              <a:off x="3054106" y="-5117751"/>
              <a:ext cx="2431069" cy="9537749"/>
              <a:chOff x="234944" y="-3167429"/>
              <a:chExt cx="2431069" cy="9537749"/>
            </a:xfrm>
            <a:grpFill/>
          </p:grpSpPr>
          <p:sp>
            <p:nvSpPr>
              <p:cNvPr id="7" name="Rectangle 6">
                <a:extLst>
                  <a:ext uri="{FF2B5EF4-FFF2-40B4-BE49-F238E27FC236}">
                    <a16:creationId xmlns:a16="http://schemas.microsoft.com/office/drawing/2014/main" id="{8C3C7A22-26E7-38CD-CDED-8D0AA0C235DD}"/>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38D9D3B-4D7D-324B-23CE-F78625DC599F}"/>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961C3B8-1BBC-0FE9-9ACE-43992A92E747}"/>
                  </a:ext>
                </a:extLst>
              </p:cNvPr>
              <p:cNvSpPr/>
              <p:nvPr/>
            </p:nvSpPr>
            <p:spPr>
              <a:xfrm>
                <a:off x="2062340" y="-3167429"/>
                <a:ext cx="603673" cy="8107680"/>
              </a:xfrm>
              <a:prstGeom prst="rect">
                <a:avLst/>
              </a:prstGeom>
              <a:gradFill>
                <a:gsLst>
                  <a:gs pos="100000">
                    <a:schemeClr val="bg1">
                      <a:lumMod val="85000"/>
                    </a:schemeClr>
                  </a:gs>
                  <a:gs pos="30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6" name="TextBox 5">
            <a:extLst>
              <a:ext uri="{FF2B5EF4-FFF2-40B4-BE49-F238E27FC236}">
                <a16:creationId xmlns:a16="http://schemas.microsoft.com/office/drawing/2014/main" id="{F28599AF-7A6E-300D-5F4D-677F860DC641}"/>
              </a:ext>
            </a:extLst>
          </p:cNvPr>
          <p:cNvSpPr txBox="1"/>
          <p:nvPr/>
        </p:nvSpPr>
        <p:spPr>
          <a:xfrm>
            <a:off x="4752409" y="135265"/>
            <a:ext cx="2012474" cy="400110"/>
          </a:xfrm>
          <a:prstGeom prst="rect">
            <a:avLst/>
          </a:prstGeom>
          <a:noFill/>
        </p:spPr>
        <p:txBody>
          <a:bodyPr wrap="none" rtlCol="0">
            <a:spAutoFit/>
          </a:bodyPr>
          <a:lstStyle/>
          <a:p>
            <a:r>
              <a:rPr lang="en-IN" sz="2000" b="1" dirty="0"/>
              <a:t>BLOCK DIAGRAM</a:t>
            </a:r>
          </a:p>
        </p:txBody>
      </p:sp>
      <p:pic>
        <p:nvPicPr>
          <p:cNvPr id="34" name="Picture 33">
            <a:extLst>
              <a:ext uri="{FF2B5EF4-FFF2-40B4-BE49-F238E27FC236}">
                <a16:creationId xmlns:a16="http://schemas.microsoft.com/office/drawing/2014/main" id="{2D65C8AB-AAEC-4DEF-833F-3CF6F8B90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6028"/>
            <a:ext cx="12075886" cy="624259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34545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81D47744-E103-1A46-4F5A-C745001E0A98}"/>
              </a:ext>
            </a:extLst>
          </p:cNvPr>
          <p:cNvGrpSpPr/>
          <p:nvPr/>
        </p:nvGrpSpPr>
        <p:grpSpPr>
          <a:xfrm rot="17904303">
            <a:off x="1896853" y="-8235808"/>
            <a:ext cx="5097831" cy="20650620"/>
            <a:chOff x="387344" y="-5117751"/>
            <a:chExt cx="5097831" cy="11640471"/>
          </a:xfrm>
          <a:gradFill>
            <a:gsLst>
              <a:gs pos="100000">
                <a:schemeClr val="bg1">
                  <a:lumMod val="85000"/>
                </a:schemeClr>
              </a:gs>
              <a:gs pos="30000">
                <a:srgbClr val="FEC834"/>
              </a:gs>
            </a:gsLst>
            <a:lin ang="5400000" scaled="1"/>
          </a:gradFill>
        </p:grpSpPr>
        <p:grpSp>
          <p:nvGrpSpPr>
            <p:cNvPr id="5" name="Group 4">
              <a:extLst>
                <a:ext uri="{FF2B5EF4-FFF2-40B4-BE49-F238E27FC236}">
                  <a16:creationId xmlns:a16="http://schemas.microsoft.com/office/drawing/2014/main" id="{B53E5CFF-855F-8D8B-56A0-2392BC68B964}"/>
                </a:ext>
              </a:extLst>
            </p:cNvPr>
            <p:cNvGrpSpPr/>
            <p:nvPr/>
          </p:nvGrpSpPr>
          <p:grpSpPr>
            <a:xfrm>
              <a:off x="387344" y="-3015029"/>
              <a:ext cx="2431069" cy="9537749"/>
              <a:chOff x="234944" y="-3167429"/>
              <a:chExt cx="2431069" cy="9537749"/>
            </a:xfrm>
            <a:grpFill/>
          </p:grpSpPr>
          <p:sp>
            <p:nvSpPr>
              <p:cNvPr id="15" name="Rectangle 14">
                <a:extLst>
                  <a:ext uri="{FF2B5EF4-FFF2-40B4-BE49-F238E27FC236}">
                    <a16:creationId xmlns:a16="http://schemas.microsoft.com/office/drawing/2014/main" id="{A7B7C1BC-45C8-3E48-D4BB-21BAB12F00F4}"/>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94832ED-C44E-84B6-4E2F-79C86AFDA9DB}"/>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A2A2746-4DC4-0D8E-22A7-41521DE60C04}"/>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2744D6AE-B539-8AE2-51C7-AE4C18124C4B}"/>
                </a:ext>
              </a:extLst>
            </p:cNvPr>
            <p:cNvGrpSpPr/>
            <p:nvPr/>
          </p:nvGrpSpPr>
          <p:grpSpPr>
            <a:xfrm>
              <a:off x="3054106" y="-5117751"/>
              <a:ext cx="2431069" cy="9537749"/>
              <a:chOff x="234944" y="-3167429"/>
              <a:chExt cx="2431069" cy="9537749"/>
            </a:xfrm>
            <a:grpFill/>
          </p:grpSpPr>
          <p:sp>
            <p:nvSpPr>
              <p:cNvPr id="7" name="Rectangle 6">
                <a:extLst>
                  <a:ext uri="{FF2B5EF4-FFF2-40B4-BE49-F238E27FC236}">
                    <a16:creationId xmlns:a16="http://schemas.microsoft.com/office/drawing/2014/main" id="{2066C2A6-64FC-D085-78B7-18DD1C7D6B53}"/>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1590A3E-E63F-07B8-7D91-F634A8C1471A}"/>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7E5EA44A-8817-DD0E-399B-896B8E03CCF7}"/>
                  </a:ext>
                </a:extLst>
              </p:cNvPr>
              <p:cNvSpPr/>
              <p:nvPr/>
            </p:nvSpPr>
            <p:spPr>
              <a:xfrm>
                <a:off x="2062340" y="-3167429"/>
                <a:ext cx="603673" cy="8107680"/>
              </a:xfrm>
              <a:prstGeom prst="rect">
                <a:avLst/>
              </a:prstGeom>
              <a:gradFill>
                <a:gsLst>
                  <a:gs pos="100000">
                    <a:schemeClr val="bg1">
                      <a:lumMod val="85000"/>
                    </a:schemeClr>
                  </a:gs>
                  <a:gs pos="30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AEE52BC-A368-8A5B-844D-B72975A9C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43" y="838905"/>
            <a:ext cx="10753547" cy="5914382"/>
          </a:xfrm>
          <a:prstGeom prst="rect">
            <a:avLst/>
          </a:prstGeom>
          <a:ln w="38100">
            <a:solidFill>
              <a:schemeClr val="tx1"/>
            </a:solidFill>
          </a:ln>
        </p:spPr>
      </p:pic>
      <p:sp>
        <p:nvSpPr>
          <p:cNvPr id="4" name="TextBox 3">
            <a:extLst>
              <a:ext uri="{FF2B5EF4-FFF2-40B4-BE49-F238E27FC236}">
                <a16:creationId xmlns:a16="http://schemas.microsoft.com/office/drawing/2014/main" id="{067B11C2-2D26-D1B4-3708-3AB6D3AF8F0C}"/>
              </a:ext>
            </a:extLst>
          </p:cNvPr>
          <p:cNvSpPr txBox="1"/>
          <p:nvPr/>
        </p:nvSpPr>
        <p:spPr>
          <a:xfrm>
            <a:off x="5138079" y="267519"/>
            <a:ext cx="2323136" cy="400110"/>
          </a:xfrm>
          <a:prstGeom prst="rect">
            <a:avLst/>
          </a:prstGeom>
          <a:noFill/>
        </p:spPr>
        <p:txBody>
          <a:bodyPr wrap="none" rtlCol="0">
            <a:spAutoFit/>
          </a:bodyPr>
          <a:lstStyle/>
          <a:p>
            <a:r>
              <a:rPr lang="en-IN" sz="2000" b="1" dirty="0"/>
              <a:t>USE CASE DIAGRAM</a:t>
            </a:r>
          </a:p>
        </p:txBody>
      </p:sp>
    </p:spTree>
    <p:extLst>
      <p:ext uri="{BB962C8B-B14F-4D97-AF65-F5344CB8AC3E}">
        <p14:creationId xmlns:p14="http://schemas.microsoft.com/office/powerpoint/2010/main" val="5023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D47744-E103-1A46-4F5A-C745001E0A98}"/>
              </a:ext>
            </a:extLst>
          </p:cNvPr>
          <p:cNvGrpSpPr/>
          <p:nvPr/>
        </p:nvGrpSpPr>
        <p:grpSpPr>
          <a:xfrm rot="17904303">
            <a:off x="1695796" y="-8385278"/>
            <a:ext cx="5097831" cy="20650620"/>
            <a:chOff x="387344" y="-5117751"/>
            <a:chExt cx="5097831" cy="11640471"/>
          </a:xfrm>
          <a:gradFill>
            <a:gsLst>
              <a:gs pos="100000">
                <a:schemeClr val="bg1">
                  <a:lumMod val="85000"/>
                </a:schemeClr>
              </a:gs>
              <a:gs pos="30000">
                <a:srgbClr val="FEC834"/>
              </a:gs>
            </a:gsLst>
            <a:lin ang="5400000" scaled="1"/>
          </a:gradFill>
        </p:grpSpPr>
        <p:grpSp>
          <p:nvGrpSpPr>
            <p:cNvPr id="5" name="Group 4">
              <a:extLst>
                <a:ext uri="{FF2B5EF4-FFF2-40B4-BE49-F238E27FC236}">
                  <a16:creationId xmlns:a16="http://schemas.microsoft.com/office/drawing/2014/main" id="{B53E5CFF-855F-8D8B-56A0-2392BC68B964}"/>
                </a:ext>
              </a:extLst>
            </p:cNvPr>
            <p:cNvGrpSpPr/>
            <p:nvPr/>
          </p:nvGrpSpPr>
          <p:grpSpPr>
            <a:xfrm>
              <a:off x="387344" y="-3015029"/>
              <a:ext cx="2431069" cy="9537749"/>
              <a:chOff x="234944" y="-3167429"/>
              <a:chExt cx="2431069" cy="9537749"/>
            </a:xfrm>
            <a:grpFill/>
          </p:grpSpPr>
          <p:sp>
            <p:nvSpPr>
              <p:cNvPr id="15" name="Rectangle 14">
                <a:extLst>
                  <a:ext uri="{FF2B5EF4-FFF2-40B4-BE49-F238E27FC236}">
                    <a16:creationId xmlns:a16="http://schemas.microsoft.com/office/drawing/2014/main" id="{A7B7C1BC-45C8-3E48-D4BB-21BAB12F00F4}"/>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94832ED-C44E-84B6-4E2F-79C86AFDA9DB}"/>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A2A2746-4DC4-0D8E-22A7-41521DE60C04}"/>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2744D6AE-B539-8AE2-51C7-AE4C18124C4B}"/>
                </a:ext>
              </a:extLst>
            </p:cNvPr>
            <p:cNvGrpSpPr/>
            <p:nvPr/>
          </p:nvGrpSpPr>
          <p:grpSpPr>
            <a:xfrm>
              <a:off x="3054106" y="-5117751"/>
              <a:ext cx="2431069" cy="9537749"/>
              <a:chOff x="234944" y="-3167429"/>
              <a:chExt cx="2431069" cy="9537749"/>
            </a:xfrm>
            <a:grpFill/>
          </p:grpSpPr>
          <p:sp>
            <p:nvSpPr>
              <p:cNvPr id="7" name="Rectangle 6">
                <a:extLst>
                  <a:ext uri="{FF2B5EF4-FFF2-40B4-BE49-F238E27FC236}">
                    <a16:creationId xmlns:a16="http://schemas.microsoft.com/office/drawing/2014/main" id="{2066C2A6-64FC-D085-78B7-18DD1C7D6B53}"/>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1590A3E-E63F-07B8-7D91-F634A8C1471A}"/>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7E5EA44A-8817-DD0E-399B-896B8E03CCF7}"/>
                  </a:ext>
                </a:extLst>
              </p:cNvPr>
              <p:cNvSpPr/>
              <p:nvPr/>
            </p:nvSpPr>
            <p:spPr>
              <a:xfrm>
                <a:off x="2062340" y="-3167429"/>
                <a:ext cx="603673" cy="8107680"/>
              </a:xfrm>
              <a:prstGeom prst="rect">
                <a:avLst/>
              </a:prstGeom>
              <a:gradFill>
                <a:gsLst>
                  <a:gs pos="100000">
                    <a:schemeClr val="bg1">
                      <a:lumMod val="85000"/>
                    </a:schemeClr>
                  </a:gs>
                  <a:gs pos="30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4" name="TextBox 3">
            <a:extLst>
              <a:ext uri="{FF2B5EF4-FFF2-40B4-BE49-F238E27FC236}">
                <a16:creationId xmlns:a16="http://schemas.microsoft.com/office/drawing/2014/main" id="{067B11C2-2D26-D1B4-3708-3AB6D3AF8F0C}"/>
              </a:ext>
            </a:extLst>
          </p:cNvPr>
          <p:cNvSpPr txBox="1"/>
          <p:nvPr/>
        </p:nvSpPr>
        <p:spPr>
          <a:xfrm>
            <a:off x="603769" y="1491091"/>
            <a:ext cx="2279727" cy="400110"/>
          </a:xfrm>
          <a:prstGeom prst="rect">
            <a:avLst/>
          </a:prstGeom>
          <a:noFill/>
        </p:spPr>
        <p:txBody>
          <a:bodyPr wrap="none" rtlCol="0">
            <a:spAutoFit/>
          </a:bodyPr>
          <a:lstStyle/>
          <a:p>
            <a:r>
              <a:rPr lang="en-IN" sz="2000" b="1" dirty="0"/>
              <a:t>ACTIVITY DIAGRAM</a:t>
            </a:r>
          </a:p>
        </p:txBody>
      </p:sp>
      <p:sp>
        <p:nvSpPr>
          <p:cNvPr id="3" name="TextBox 2">
            <a:extLst>
              <a:ext uri="{FF2B5EF4-FFF2-40B4-BE49-F238E27FC236}">
                <a16:creationId xmlns:a16="http://schemas.microsoft.com/office/drawing/2014/main" id="{75018A1E-F003-5315-C9C1-6B300C9F6BD0}"/>
              </a:ext>
            </a:extLst>
          </p:cNvPr>
          <p:cNvSpPr txBox="1"/>
          <p:nvPr/>
        </p:nvSpPr>
        <p:spPr>
          <a:xfrm>
            <a:off x="603769" y="1891201"/>
            <a:ext cx="2852544" cy="369332"/>
          </a:xfrm>
          <a:prstGeom prst="rect">
            <a:avLst/>
          </a:prstGeom>
          <a:noFill/>
        </p:spPr>
        <p:txBody>
          <a:bodyPr wrap="square" rtlCol="0">
            <a:spAutoFit/>
          </a:bodyPr>
          <a:lstStyle/>
          <a:p>
            <a:pPr marL="342900" indent="-342900">
              <a:buFont typeface="+mj-lt"/>
              <a:buAutoNum type="arabicParenR"/>
            </a:pPr>
            <a:r>
              <a:rPr lang="en-IN" b="1" dirty="0"/>
              <a:t>Training Workflow</a:t>
            </a:r>
          </a:p>
        </p:txBody>
      </p:sp>
      <p:pic>
        <p:nvPicPr>
          <p:cNvPr id="10" name="Picture 9">
            <a:extLst>
              <a:ext uri="{FF2B5EF4-FFF2-40B4-BE49-F238E27FC236}">
                <a16:creationId xmlns:a16="http://schemas.microsoft.com/office/drawing/2014/main" id="{5C4BF8D6-DD28-EA31-A8E9-7A9DE7857CAC}"/>
              </a:ext>
            </a:extLst>
          </p:cNvPr>
          <p:cNvPicPr>
            <a:picLocks noChangeAspect="1"/>
          </p:cNvPicPr>
          <p:nvPr/>
        </p:nvPicPr>
        <p:blipFill rotWithShape="1">
          <a:blip r:embed="rId2">
            <a:extLst>
              <a:ext uri="{28A0092B-C50C-407E-A947-70E740481C1C}">
                <a14:useLocalDpi xmlns:a14="http://schemas.microsoft.com/office/drawing/2010/main" val="0"/>
              </a:ext>
            </a:extLst>
          </a:blip>
          <a:srcRect l="10141" r="7494" b="3454"/>
          <a:stretch/>
        </p:blipFill>
        <p:spPr>
          <a:xfrm>
            <a:off x="4208192" y="163200"/>
            <a:ext cx="6151819" cy="65316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62209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D47744-E103-1A46-4F5A-C745001E0A98}"/>
              </a:ext>
            </a:extLst>
          </p:cNvPr>
          <p:cNvGrpSpPr/>
          <p:nvPr/>
        </p:nvGrpSpPr>
        <p:grpSpPr>
          <a:xfrm rot="17904303">
            <a:off x="1896853" y="-8235808"/>
            <a:ext cx="5097831" cy="20650620"/>
            <a:chOff x="387344" y="-5117751"/>
            <a:chExt cx="5097831" cy="11640471"/>
          </a:xfrm>
          <a:gradFill>
            <a:gsLst>
              <a:gs pos="100000">
                <a:schemeClr val="bg1">
                  <a:lumMod val="85000"/>
                </a:schemeClr>
              </a:gs>
              <a:gs pos="30000">
                <a:srgbClr val="FEC834"/>
              </a:gs>
            </a:gsLst>
            <a:lin ang="5400000" scaled="1"/>
          </a:gradFill>
        </p:grpSpPr>
        <p:grpSp>
          <p:nvGrpSpPr>
            <p:cNvPr id="5" name="Group 4">
              <a:extLst>
                <a:ext uri="{FF2B5EF4-FFF2-40B4-BE49-F238E27FC236}">
                  <a16:creationId xmlns:a16="http://schemas.microsoft.com/office/drawing/2014/main" id="{B53E5CFF-855F-8D8B-56A0-2392BC68B964}"/>
                </a:ext>
              </a:extLst>
            </p:cNvPr>
            <p:cNvGrpSpPr/>
            <p:nvPr/>
          </p:nvGrpSpPr>
          <p:grpSpPr>
            <a:xfrm>
              <a:off x="387344" y="-3015029"/>
              <a:ext cx="2431069" cy="9537749"/>
              <a:chOff x="234944" y="-3167429"/>
              <a:chExt cx="2431069" cy="9537749"/>
            </a:xfrm>
            <a:grpFill/>
          </p:grpSpPr>
          <p:sp>
            <p:nvSpPr>
              <p:cNvPr id="15" name="Rectangle 14">
                <a:extLst>
                  <a:ext uri="{FF2B5EF4-FFF2-40B4-BE49-F238E27FC236}">
                    <a16:creationId xmlns:a16="http://schemas.microsoft.com/office/drawing/2014/main" id="{A7B7C1BC-45C8-3E48-D4BB-21BAB12F00F4}"/>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94832ED-C44E-84B6-4E2F-79C86AFDA9DB}"/>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A2A2746-4DC4-0D8E-22A7-41521DE60C04}"/>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2744D6AE-B539-8AE2-51C7-AE4C18124C4B}"/>
                </a:ext>
              </a:extLst>
            </p:cNvPr>
            <p:cNvGrpSpPr/>
            <p:nvPr/>
          </p:nvGrpSpPr>
          <p:grpSpPr>
            <a:xfrm>
              <a:off x="3054106" y="-5117751"/>
              <a:ext cx="2431069" cy="9537749"/>
              <a:chOff x="234944" y="-3167429"/>
              <a:chExt cx="2431069" cy="9537749"/>
            </a:xfrm>
            <a:grpFill/>
          </p:grpSpPr>
          <p:sp>
            <p:nvSpPr>
              <p:cNvPr id="7" name="Rectangle 6">
                <a:extLst>
                  <a:ext uri="{FF2B5EF4-FFF2-40B4-BE49-F238E27FC236}">
                    <a16:creationId xmlns:a16="http://schemas.microsoft.com/office/drawing/2014/main" id="{2066C2A6-64FC-D085-78B7-18DD1C7D6B53}"/>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1590A3E-E63F-07B8-7D91-F634A8C1471A}"/>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7E5EA44A-8817-DD0E-399B-896B8E03CCF7}"/>
                  </a:ext>
                </a:extLst>
              </p:cNvPr>
              <p:cNvSpPr/>
              <p:nvPr/>
            </p:nvSpPr>
            <p:spPr>
              <a:xfrm>
                <a:off x="2062340" y="-3167429"/>
                <a:ext cx="603673" cy="8107680"/>
              </a:xfrm>
              <a:prstGeom prst="rect">
                <a:avLst/>
              </a:prstGeom>
              <a:gradFill>
                <a:gsLst>
                  <a:gs pos="100000">
                    <a:schemeClr val="bg1">
                      <a:lumMod val="85000"/>
                    </a:schemeClr>
                  </a:gs>
                  <a:gs pos="30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4" name="TextBox 3">
            <a:extLst>
              <a:ext uri="{FF2B5EF4-FFF2-40B4-BE49-F238E27FC236}">
                <a16:creationId xmlns:a16="http://schemas.microsoft.com/office/drawing/2014/main" id="{067B11C2-2D26-D1B4-3708-3AB6D3AF8F0C}"/>
              </a:ext>
            </a:extLst>
          </p:cNvPr>
          <p:cNvSpPr txBox="1"/>
          <p:nvPr/>
        </p:nvSpPr>
        <p:spPr>
          <a:xfrm>
            <a:off x="951637" y="1195911"/>
            <a:ext cx="2276842" cy="400110"/>
          </a:xfrm>
          <a:prstGeom prst="rect">
            <a:avLst/>
          </a:prstGeom>
          <a:noFill/>
        </p:spPr>
        <p:txBody>
          <a:bodyPr wrap="none" rtlCol="0">
            <a:spAutoFit/>
          </a:bodyPr>
          <a:lstStyle/>
          <a:p>
            <a:r>
              <a:rPr lang="en-IN" sz="2000" b="1" dirty="0"/>
              <a:t>ACTIVITY DIAGRAM</a:t>
            </a:r>
          </a:p>
        </p:txBody>
      </p:sp>
      <p:sp>
        <p:nvSpPr>
          <p:cNvPr id="3" name="TextBox 2">
            <a:extLst>
              <a:ext uri="{FF2B5EF4-FFF2-40B4-BE49-F238E27FC236}">
                <a16:creationId xmlns:a16="http://schemas.microsoft.com/office/drawing/2014/main" id="{BA8C550D-ECEF-809D-7555-F186694870CB}"/>
              </a:ext>
            </a:extLst>
          </p:cNvPr>
          <p:cNvSpPr txBox="1"/>
          <p:nvPr/>
        </p:nvSpPr>
        <p:spPr>
          <a:xfrm>
            <a:off x="1041877" y="1708260"/>
            <a:ext cx="2703776" cy="369332"/>
          </a:xfrm>
          <a:prstGeom prst="rect">
            <a:avLst/>
          </a:prstGeom>
          <a:noFill/>
        </p:spPr>
        <p:txBody>
          <a:bodyPr wrap="square" rtlCol="0">
            <a:spAutoFit/>
          </a:bodyPr>
          <a:lstStyle/>
          <a:p>
            <a:pPr marL="342900" indent="-342900">
              <a:buFont typeface="+mj-lt"/>
              <a:buAutoNum type="arabicParenR" startAt="2"/>
            </a:pPr>
            <a:r>
              <a:rPr lang="en-IN" b="1" dirty="0"/>
              <a:t>Prediction workflow</a:t>
            </a:r>
          </a:p>
        </p:txBody>
      </p:sp>
      <p:pic>
        <p:nvPicPr>
          <p:cNvPr id="11" name="Picture 10">
            <a:extLst>
              <a:ext uri="{FF2B5EF4-FFF2-40B4-BE49-F238E27FC236}">
                <a16:creationId xmlns:a16="http://schemas.microsoft.com/office/drawing/2014/main" id="{1B4A59B3-8406-919D-501F-5212FC4BF62F}"/>
              </a:ext>
            </a:extLst>
          </p:cNvPr>
          <p:cNvPicPr>
            <a:picLocks noChangeAspect="1"/>
          </p:cNvPicPr>
          <p:nvPr/>
        </p:nvPicPr>
        <p:blipFill rotWithShape="1">
          <a:blip r:embed="rId2">
            <a:extLst>
              <a:ext uri="{28A0092B-C50C-407E-A947-70E740481C1C}">
                <a14:useLocalDpi xmlns:a14="http://schemas.microsoft.com/office/drawing/2010/main" val="0"/>
              </a:ext>
            </a:extLst>
          </a:blip>
          <a:srcRect t="1" b="46015"/>
          <a:stretch/>
        </p:blipFill>
        <p:spPr>
          <a:xfrm>
            <a:off x="4731726" y="645886"/>
            <a:ext cx="5756758" cy="56896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45539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DA7BAE28-063D-E616-BB1E-4199F78B5CDA}"/>
              </a:ext>
            </a:extLst>
          </p:cNvPr>
          <p:cNvGrpSpPr/>
          <p:nvPr/>
        </p:nvGrpSpPr>
        <p:grpSpPr>
          <a:xfrm rot="4743501">
            <a:off x="6807727" y="-6561075"/>
            <a:ext cx="5097831" cy="20650620"/>
            <a:chOff x="387344" y="-5117751"/>
            <a:chExt cx="5097831" cy="11640471"/>
          </a:xfrm>
          <a:gradFill>
            <a:gsLst>
              <a:gs pos="100000">
                <a:schemeClr val="bg1">
                  <a:lumMod val="85000"/>
                </a:schemeClr>
              </a:gs>
              <a:gs pos="30000">
                <a:srgbClr val="FEC834"/>
              </a:gs>
            </a:gsLst>
            <a:lin ang="5400000" scaled="1"/>
          </a:gradFill>
        </p:grpSpPr>
        <p:grpSp>
          <p:nvGrpSpPr>
            <p:cNvPr id="4" name="Group 3">
              <a:extLst>
                <a:ext uri="{FF2B5EF4-FFF2-40B4-BE49-F238E27FC236}">
                  <a16:creationId xmlns:a16="http://schemas.microsoft.com/office/drawing/2014/main" id="{F006EA5B-1CFC-6FE6-65BF-6973083F5125}"/>
                </a:ext>
              </a:extLst>
            </p:cNvPr>
            <p:cNvGrpSpPr/>
            <p:nvPr/>
          </p:nvGrpSpPr>
          <p:grpSpPr>
            <a:xfrm>
              <a:off x="387344" y="-3015029"/>
              <a:ext cx="2431069" cy="9537749"/>
              <a:chOff x="234944" y="-3167429"/>
              <a:chExt cx="2431069" cy="9537749"/>
            </a:xfrm>
            <a:grpFill/>
          </p:grpSpPr>
          <p:sp>
            <p:nvSpPr>
              <p:cNvPr id="13" name="Rectangle 12">
                <a:extLst>
                  <a:ext uri="{FF2B5EF4-FFF2-40B4-BE49-F238E27FC236}">
                    <a16:creationId xmlns:a16="http://schemas.microsoft.com/office/drawing/2014/main" id="{8C56A911-7273-46A5-FB27-E31BEEA48FC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49079C54-E34A-6EA6-E96A-DADA22A14F8E}"/>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B8010129-9087-ED89-A714-4F0987F0466C}"/>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 name="Group 4">
              <a:extLst>
                <a:ext uri="{FF2B5EF4-FFF2-40B4-BE49-F238E27FC236}">
                  <a16:creationId xmlns:a16="http://schemas.microsoft.com/office/drawing/2014/main" id="{05EA282D-C0D8-422A-2C39-95DE161FADC1}"/>
                </a:ext>
              </a:extLst>
            </p:cNvPr>
            <p:cNvGrpSpPr/>
            <p:nvPr/>
          </p:nvGrpSpPr>
          <p:grpSpPr>
            <a:xfrm>
              <a:off x="3054106" y="-5117751"/>
              <a:ext cx="2431069" cy="9537749"/>
              <a:chOff x="234944" y="-3167429"/>
              <a:chExt cx="2431069" cy="9537749"/>
            </a:xfrm>
            <a:grpFill/>
          </p:grpSpPr>
          <p:sp>
            <p:nvSpPr>
              <p:cNvPr id="7" name="Rectangle 6">
                <a:extLst>
                  <a:ext uri="{FF2B5EF4-FFF2-40B4-BE49-F238E27FC236}">
                    <a16:creationId xmlns:a16="http://schemas.microsoft.com/office/drawing/2014/main" id="{02B2E6FB-0D17-056D-F9AA-B4C37E106708}"/>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DBDDC81-C353-604F-7D82-3B6EAC7C056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9E3D9D8-025A-0D0B-EB8A-BE60E3968964}"/>
                  </a:ext>
                </a:extLst>
              </p:cNvPr>
              <p:cNvSpPr/>
              <p:nvPr/>
            </p:nvSpPr>
            <p:spPr>
              <a:xfrm>
                <a:off x="2062340" y="-3167429"/>
                <a:ext cx="603673" cy="8107680"/>
              </a:xfrm>
              <a:prstGeom prst="rect">
                <a:avLst/>
              </a:prstGeom>
              <a:gradFill>
                <a:gsLst>
                  <a:gs pos="100000">
                    <a:schemeClr val="bg1">
                      <a:lumMod val="85000"/>
                    </a:schemeClr>
                  </a:gs>
                  <a:gs pos="30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3" name="Picture 2">
            <a:extLst>
              <a:ext uri="{FF2B5EF4-FFF2-40B4-BE49-F238E27FC236}">
                <a16:creationId xmlns:a16="http://schemas.microsoft.com/office/drawing/2014/main" id="{4C3EC9F4-D4BD-270A-396B-782404295568}"/>
              </a:ext>
            </a:extLst>
          </p:cNvPr>
          <p:cNvPicPr>
            <a:picLocks noChangeAspect="1"/>
          </p:cNvPicPr>
          <p:nvPr/>
        </p:nvPicPr>
        <p:blipFill rotWithShape="1">
          <a:blip r:embed="rId2">
            <a:extLst>
              <a:ext uri="{28A0092B-C50C-407E-A947-70E740481C1C}">
                <a14:useLocalDpi xmlns:a14="http://schemas.microsoft.com/office/drawing/2010/main" val="0"/>
              </a:ext>
            </a:extLst>
          </a:blip>
          <a:srcRect t="10856" b="6411"/>
          <a:stretch/>
        </p:blipFill>
        <p:spPr>
          <a:xfrm>
            <a:off x="969220" y="1659899"/>
            <a:ext cx="9904115" cy="4357090"/>
          </a:xfrm>
          <a:prstGeom prst="rect">
            <a:avLst/>
          </a:prstGeom>
          <a:ln w="38100">
            <a:solidFill>
              <a:schemeClr val="tx1"/>
            </a:solidFill>
          </a:ln>
        </p:spPr>
      </p:pic>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C0CAD2D-ECAD-45D1-EA9F-4486C73840EF}"/>
              </a:ext>
            </a:extLst>
          </p:cNvPr>
          <p:cNvSpPr txBox="1"/>
          <p:nvPr/>
        </p:nvSpPr>
        <p:spPr>
          <a:xfrm>
            <a:off x="4392837" y="1014085"/>
            <a:ext cx="2630692" cy="400110"/>
          </a:xfrm>
          <a:prstGeom prst="rect">
            <a:avLst/>
          </a:prstGeom>
          <a:noFill/>
        </p:spPr>
        <p:txBody>
          <a:bodyPr wrap="square" rtlCol="0">
            <a:spAutoFit/>
          </a:bodyPr>
          <a:lstStyle/>
          <a:p>
            <a:pPr algn="ctr"/>
            <a:r>
              <a:rPr lang="en-IN" sz="2000" b="1" dirty="0"/>
              <a:t>SEQUENCE DIAGRAM</a:t>
            </a:r>
          </a:p>
        </p:txBody>
      </p:sp>
    </p:spTree>
    <p:extLst>
      <p:ext uri="{BB962C8B-B14F-4D97-AF65-F5344CB8AC3E}">
        <p14:creationId xmlns:p14="http://schemas.microsoft.com/office/powerpoint/2010/main" val="1904387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A6EC5DC5-BC24-1CA1-3C8D-F272021E84C0}"/>
              </a:ext>
            </a:extLst>
          </p:cNvPr>
          <p:cNvGrpSpPr/>
          <p:nvPr/>
        </p:nvGrpSpPr>
        <p:grpSpPr>
          <a:xfrm rot="3304076">
            <a:off x="3882857" y="-8142026"/>
            <a:ext cx="5097831" cy="20650620"/>
            <a:chOff x="387344" y="-5117751"/>
            <a:chExt cx="5097831" cy="11640471"/>
          </a:xfrm>
          <a:gradFill>
            <a:gsLst>
              <a:gs pos="84000">
                <a:schemeClr val="bg1">
                  <a:lumMod val="95000"/>
                </a:schemeClr>
              </a:gs>
              <a:gs pos="18000">
                <a:srgbClr val="FEC834"/>
              </a:gs>
            </a:gsLst>
            <a:lin ang="5400000" scaled="1"/>
          </a:gradFill>
        </p:grpSpPr>
        <p:grpSp>
          <p:nvGrpSpPr>
            <p:cNvPr id="5" name="Group 4">
              <a:extLst>
                <a:ext uri="{FF2B5EF4-FFF2-40B4-BE49-F238E27FC236}">
                  <a16:creationId xmlns:a16="http://schemas.microsoft.com/office/drawing/2014/main" id="{9AE2DC8C-520C-2520-E84F-03B0445BC56A}"/>
                </a:ext>
              </a:extLst>
            </p:cNvPr>
            <p:cNvGrpSpPr/>
            <p:nvPr/>
          </p:nvGrpSpPr>
          <p:grpSpPr>
            <a:xfrm>
              <a:off x="387344" y="-3015029"/>
              <a:ext cx="2431069" cy="9537749"/>
              <a:chOff x="234944" y="-3167429"/>
              <a:chExt cx="2431069" cy="9537749"/>
            </a:xfrm>
            <a:grpFill/>
          </p:grpSpPr>
          <p:sp>
            <p:nvSpPr>
              <p:cNvPr id="13" name="Rectangle 12">
                <a:extLst>
                  <a:ext uri="{FF2B5EF4-FFF2-40B4-BE49-F238E27FC236}">
                    <a16:creationId xmlns:a16="http://schemas.microsoft.com/office/drawing/2014/main" id="{314FE549-7E30-6657-98D7-D5A99636BE74}"/>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9D89E956-9CA8-7A7C-D8AF-B43B3017AAD9}"/>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1B2E323C-817A-99E8-9106-30A4150A6B1D}"/>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F1D707C2-4529-3F50-8CD4-88A8610463E6}"/>
                </a:ext>
              </a:extLst>
            </p:cNvPr>
            <p:cNvGrpSpPr/>
            <p:nvPr/>
          </p:nvGrpSpPr>
          <p:grpSpPr>
            <a:xfrm>
              <a:off x="3054106" y="-5117751"/>
              <a:ext cx="2431069" cy="9537749"/>
              <a:chOff x="234944" y="-3167429"/>
              <a:chExt cx="2431069" cy="9537749"/>
            </a:xfrm>
            <a:grpFill/>
          </p:grpSpPr>
          <p:sp>
            <p:nvSpPr>
              <p:cNvPr id="7" name="Rectangle 6">
                <a:extLst>
                  <a:ext uri="{FF2B5EF4-FFF2-40B4-BE49-F238E27FC236}">
                    <a16:creationId xmlns:a16="http://schemas.microsoft.com/office/drawing/2014/main" id="{EBA40766-AC1E-0B6E-8616-E5F3282E52D7}"/>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CC8AF7CD-D594-B7B7-292E-B2901094E0FF}"/>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C32D217-A613-A682-D5BB-25567B815176}"/>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D8BE6EC-130D-CF91-BAB7-48D2FD383204}"/>
              </a:ext>
            </a:extLst>
          </p:cNvPr>
          <p:cNvSpPr txBox="1"/>
          <p:nvPr/>
        </p:nvSpPr>
        <p:spPr>
          <a:xfrm>
            <a:off x="5270980" y="566079"/>
            <a:ext cx="1890261" cy="477054"/>
          </a:xfrm>
          <a:prstGeom prst="rect">
            <a:avLst/>
          </a:prstGeom>
          <a:noFill/>
        </p:spPr>
        <p:txBody>
          <a:bodyPr wrap="none" rtlCol="0">
            <a:spAutoFit/>
          </a:bodyPr>
          <a:lstStyle/>
          <a:p>
            <a:r>
              <a:rPr lang="en-IN" sz="2500" b="1" dirty="0"/>
              <a:t>DFD  LEVEL 0</a:t>
            </a:r>
          </a:p>
        </p:txBody>
      </p:sp>
      <p:pic>
        <p:nvPicPr>
          <p:cNvPr id="23" name="Picture 22">
            <a:extLst>
              <a:ext uri="{FF2B5EF4-FFF2-40B4-BE49-F238E27FC236}">
                <a16:creationId xmlns:a16="http://schemas.microsoft.com/office/drawing/2014/main" id="{4355EA26-37D2-FE2F-456E-3DCF38893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087" y="2109409"/>
            <a:ext cx="10526594" cy="343900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34395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76D631D-C2EA-A833-B8D6-9D63A2300D33}"/>
              </a:ext>
            </a:extLst>
          </p:cNvPr>
          <p:cNvGrpSpPr/>
          <p:nvPr/>
        </p:nvGrpSpPr>
        <p:grpSpPr>
          <a:xfrm rot="19109135">
            <a:off x="-278105" y="-10780034"/>
            <a:ext cx="5097831" cy="20650620"/>
            <a:chOff x="387344" y="-5117751"/>
            <a:chExt cx="5097831" cy="11640471"/>
          </a:xfrm>
          <a:gradFill>
            <a:gsLst>
              <a:gs pos="84000">
                <a:schemeClr val="bg1">
                  <a:lumMod val="95000"/>
                </a:schemeClr>
              </a:gs>
              <a:gs pos="18000">
                <a:srgbClr val="FEC834"/>
              </a:gs>
            </a:gsLst>
            <a:lin ang="5400000" scaled="1"/>
          </a:gradFill>
        </p:grpSpPr>
        <p:grpSp>
          <p:nvGrpSpPr>
            <p:cNvPr id="5" name="Group 4">
              <a:extLst>
                <a:ext uri="{FF2B5EF4-FFF2-40B4-BE49-F238E27FC236}">
                  <a16:creationId xmlns:a16="http://schemas.microsoft.com/office/drawing/2014/main" id="{150EB924-4DCC-C88B-EED8-7A72821982BF}"/>
                </a:ext>
              </a:extLst>
            </p:cNvPr>
            <p:cNvGrpSpPr/>
            <p:nvPr/>
          </p:nvGrpSpPr>
          <p:grpSpPr>
            <a:xfrm>
              <a:off x="387344" y="-3015029"/>
              <a:ext cx="2431069" cy="9537749"/>
              <a:chOff x="234944" y="-3167429"/>
              <a:chExt cx="2431069" cy="9537749"/>
            </a:xfrm>
            <a:grpFill/>
          </p:grpSpPr>
          <p:sp>
            <p:nvSpPr>
              <p:cNvPr id="11" name="Rectangle 10">
                <a:extLst>
                  <a:ext uri="{FF2B5EF4-FFF2-40B4-BE49-F238E27FC236}">
                    <a16:creationId xmlns:a16="http://schemas.microsoft.com/office/drawing/2014/main" id="{EEA83FB2-6565-E5DD-8709-CFF535F23AB8}"/>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4B6B98FD-EE9D-A0FD-1F8C-EC800B21B0CA}"/>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366ACF5-DCD7-0197-9293-09F9EC8F9DB0}"/>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D8550BF2-A22B-2A2E-1A50-C9EF3E2ADA41}"/>
                </a:ext>
              </a:extLst>
            </p:cNvPr>
            <p:cNvGrpSpPr/>
            <p:nvPr/>
          </p:nvGrpSpPr>
          <p:grpSpPr>
            <a:xfrm>
              <a:off x="3054106" y="-5117751"/>
              <a:ext cx="2431069" cy="9537749"/>
              <a:chOff x="234944" y="-3167429"/>
              <a:chExt cx="2431069" cy="9537749"/>
            </a:xfrm>
            <a:grpFill/>
          </p:grpSpPr>
          <p:sp>
            <p:nvSpPr>
              <p:cNvPr id="7" name="Rectangle 6">
                <a:extLst>
                  <a:ext uri="{FF2B5EF4-FFF2-40B4-BE49-F238E27FC236}">
                    <a16:creationId xmlns:a16="http://schemas.microsoft.com/office/drawing/2014/main" id="{C0741669-C8AB-5009-B3FE-C60E0901534E}"/>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BBF4436-E142-D3BA-4E59-9E040A899C8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85FFB84-DE2E-4267-2BE2-354AF89CE08A}"/>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3" name="Freeform: Shape 2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7CB489D-8EFD-6431-AB3C-122ADAF3D6B0}"/>
              </a:ext>
            </a:extLst>
          </p:cNvPr>
          <p:cNvSpPr txBox="1"/>
          <p:nvPr/>
        </p:nvSpPr>
        <p:spPr>
          <a:xfrm>
            <a:off x="5270980" y="566079"/>
            <a:ext cx="1890261" cy="477054"/>
          </a:xfrm>
          <a:prstGeom prst="rect">
            <a:avLst/>
          </a:prstGeom>
          <a:noFill/>
        </p:spPr>
        <p:txBody>
          <a:bodyPr wrap="none" rtlCol="0">
            <a:spAutoFit/>
          </a:bodyPr>
          <a:lstStyle/>
          <a:p>
            <a:r>
              <a:rPr lang="en-IN" sz="2500" b="1" dirty="0"/>
              <a:t>DFD  LEVEL 1</a:t>
            </a:r>
          </a:p>
        </p:txBody>
      </p:sp>
      <p:pic>
        <p:nvPicPr>
          <p:cNvPr id="15" name="Picture 14">
            <a:extLst>
              <a:ext uri="{FF2B5EF4-FFF2-40B4-BE49-F238E27FC236}">
                <a16:creationId xmlns:a16="http://schemas.microsoft.com/office/drawing/2014/main" id="{6D60C717-3B30-5062-6AD0-B99DB858814C}"/>
              </a:ext>
            </a:extLst>
          </p:cNvPr>
          <p:cNvPicPr>
            <a:picLocks noChangeAspect="1"/>
          </p:cNvPicPr>
          <p:nvPr/>
        </p:nvPicPr>
        <p:blipFill rotWithShape="1">
          <a:blip r:embed="rId2">
            <a:extLst>
              <a:ext uri="{28A0092B-C50C-407E-A947-70E740481C1C}">
                <a14:useLocalDpi xmlns:a14="http://schemas.microsoft.com/office/drawing/2010/main" val="0"/>
              </a:ext>
            </a:extLst>
          </a:blip>
          <a:srcRect l="2083" t="11111" r="29405" b="13767"/>
          <a:stretch/>
        </p:blipFill>
        <p:spPr>
          <a:xfrm>
            <a:off x="1074057" y="1367794"/>
            <a:ext cx="9985411" cy="515182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9066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161DE2FF-9B2A-6749-22DD-6368BD889523}"/>
              </a:ext>
            </a:extLst>
          </p:cNvPr>
          <p:cNvGrpSpPr/>
          <p:nvPr/>
        </p:nvGrpSpPr>
        <p:grpSpPr>
          <a:xfrm rot="2278503">
            <a:off x="3882857" y="-8142026"/>
            <a:ext cx="5097831" cy="20650620"/>
            <a:chOff x="387344" y="-5117751"/>
            <a:chExt cx="5097831" cy="11640471"/>
          </a:xfrm>
          <a:gradFill>
            <a:gsLst>
              <a:gs pos="84000">
                <a:schemeClr val="bg1">
                  <a:lumMod val="95000"/>
                </a:schemeClr>
              </a:gs>
              <a:gs pos="18000">
                <a:srgbClr val="FEC834"/>
              </a:gs>
            </a:gsLst>
            <a:lin ang="5400000" scaled="1"/>
          </a:gradFill>
        </p:grpSpPr>
        <p:grpSp>
          <p:nvGrpSpPr>
            <p:cNvPr id="3" name="Group 2">
              <a:extLst>
                <a:ext uri="{FF2B5EF4-FFF2-40B4-BE49-F238E27FC236}">
                  <a16:creationId xmlns:a16="http://schemas.microsoft.com/office/drawing/2014/main" id="{B781AAEA-E586-E028-38BF-C08ACDC4EF52}"/>
                </a:ext>
              </a:extLst>
            </p:cNvPr>
            <p:cNvGrpSpPr/>
            <p:nvPr/>
          </p:nvGrpSpPr>
          <p:grpSpPr>
            <a:xfrm>
              <a:off x="387344" y="-3015029"/>
              <a:ext cx="2431069" cy="9537749"/>
              <a:chOff x="234944" y="-3167429"/>
              <a:chExt cx="2431069" cy="9537749"/>
            </a:xfrm>
            <a:grpFill/>
          </p:grpSpPr>
          <p:sp>
            <p:nvSpPr>
              <p:cNvPr id="11" name="Rectangle 10">
                <a:extLst>
                  <a:ext uri="{FF2B5EF4-FFF2-40B4-BE49-F238E27FC236}">
                    <a16:creationId xmlns:a16="http://schemas.microsoft.com/office/drawing/2014/main" id="{6944843C-D3E2-05B9-47B6-90F993A4102D}"/>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10ADF109-140A-4B4E-CFEF-DD045FB39D3A}"/>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72504E15-969A-2179-4522-CC32C0BE38CA}"/>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 name="Group 3">
              <a:extLst>
                <a:ext uri="{FF2B5EF4-FFF2-40B4-BE49-F238E27FC236}">
                  <a16:creationId xmlns:a16="http://schemas.microsoft.com/office/drawing/2014/main" id="{A11254C8-6368-57C0-A48D-319BC7682AC7}"/>
                </a:ext>
              </a:extLst>
            </p:cNvPr>
            <p:cNvGrpSpPr/>
            <p:nvPr/>
          </p:nvGrpSpPr>
          <p:grpSpPr>
            <a:xfrm>
              <a:off x="3054106" y="-5117751"/>
              <a:ext cx="2431069" cy="9537749"/>
              <a:chOff x="234944" y="-3167429"/>
              <a:chExt cx="2431069" cy="9537749"/>
            </a:xfrm>
            <a:grpFill/>
          </p:grpSpPr>
          <p:sp>
            <p:nvSpPr>
              <p:cNvPr id="7" name="Rectangle 6">
                <a:extLst>
                  <a:ext uri="{FF2B5EF4-FFF2-40B4-BE49-F238E27FC236}">
                    <a16:creationId xmlns:a16="http://schemas.microsoft.com/office/drawing/2014/main" id="{E8639654-7025-367C-B3B7-A17A7F52BA97}"/>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0E8A313-66DE-73E0-2251-713BC9CA2BC7}"/>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C03B2D0-EBCA-0DD1-5E39-8EAF2EC8E000}"/>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839A87-5FC9-5D28-7C33-164BBCE6CE44}"/>
              </a:ext>
            </a:extLst>
          </p:cNvPr>
          <p:cNvSpPr txBox="1"/>
          <p:nvPr/>
        </p:nvSpPr>
        <p:spPr>
          <a:xfrm>
            <a:off x="5270980" y="566079"/>
            <a:ext cx="1890261" cy="477054"/>
          </a:xfrm>
          <a:prstGeom prst="rect">
            <a:avLst/>
          </a:prstGeom>
          <a:noFill/>
        </p:spPr>
        <p:txBody>
          <a:bodyPr wrap="none" rtlCol="0">
            <a:spAutoFit/>
          </a:bodyPr>
          <a:lstStyle/>
          <a:p>
            <a:r>
              <a:rPr lang="en-IN" sz="2500" b="1" dirty="0"/>
              <a:t>DFD  LEVEL 2</a:t>
            </a:r>
          </a:p>
        </p:txBody>
      </p:sp>
      <p:pic>
        <p:nvPicPr>
          <p:cNvPr id="19" name="Picture 18">
            <a:extLst>
              <a:ext uri="{FF2B5EF4-FFF2-40B4-BE49-F238E27FC236}">
                <a16:creationId xmlns:a16="http://schemas.microsoft.com/office/drawing/2014/main" id="{799A4CF6-3DF0-8FA3-0577-5040472FABF9}"/>
              </a:ext>
            </a:extLst>
          </p:cNvPr>
          <p:cNvPicPr>
            <a:picLocks noChangeAspect="1"/>
          </p:cNvPicPr>
          <p:nvPr/>
        </p:nvPicPr>
        <p:blipFill rotWithShape="1">
          <a:blip r:embed="rId2">
            <a:extLst>
              <a:ext uri="{28A0092B-C50C-407E-A947-70E740481C1C}">
                <a14:useLocalDpi xmlns:a14="http://schemas.microsoft.com/office/drawing/2010/main" val="0"/>
              </a:ext>
            </a:extLst>
          </a:blip>
          <a:srcRect t="8254" b="20846"/>
          <a:stretch/>
        </p:blipFill>
        <p:spPr>
          <a:xfrm>
            <a:off x="841830" y="1380775"/>
            <a:ext cx="10279450" cy="531756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54049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C3409-1F2C-6870-B72B-2B4570A41EB0}"/>
              </a:ext>
            </a:extLst>
          </p:cNvPr>
          <p:cNvSpPr/>
          <p:nvPr/>
        </p:nvSpPr>
        <p:spPr>
          <a:xfrm>
            <a:off x="0" y="0"/>
            <a:ext cx="12192000" cy="6858000"/>
          </a:xfrm>
          <a:prstGeom prst="rect">
            <a:avLst/>
          </a:prstGeom>
          <a:solidFill>
            <a:srgbClr val="FEC8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500"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9233C7A0-8674-7123-C5EE-363BDD193A0F}"/>
              </a:ext>
            </a:extLst>
          </p:cNvPr>
          <p:cNvGrpSpPr/>
          <p:nvPr/>
        </p:nvGrpSpPr>
        <p:grpSpPr>
          <a:xfrm rot="13958345">
            <a:off x="1834852" y="-1670311"/>
            <a:ext cx="5097831" cy="11640471"/>
            <a:chOff x="387344" y="-5117751"/>
            <a:chExt cx="5097831" cy="11640471"/>
          </a:xfrm>
          <a:gradFill>
            <a:gsLst>
              <a:gs pos="100000">
                <a:schemeClr val="bg1">
                  <a:lumMod val="85000"/>
                </a:schemeClr>
              </a:gs>
              <a:gs pos="30000">
                <a:srgbClr val="FEC834"/>
              </a:gs>
            </a:gsLst>
            <a:lin ang="5400000" scaled="1"/>
          </a:gradFill>
        </p:grpSpPr>
        <p:grpSp>
          <p:nvGrpSpPr>
            <p:cNvPr id="24" name="Group 23">
              <a:extLst>
                <a:ext uri="{FF2B5EF4-FFF2-40B4-BE49-F238E27FC236}">
                  <a16:creationId xmlns:a16="http://schemas.microsoft.com/office/drawing/2014/main" id="{434FEF46-EE33-DF23-E660-7FB8DAF4BED5}"/>
                </a:ext>
              </a:extLst>
            </p:cNvPr>
            <p:cNvGrpSpPr/>
            <p:nvPr/>
          </p:nvGrpSpPr>
          <p:grpSpPr>
            <a:xfrm>
              <a:off x="387344" y="-3015029"/>
              <a:ext cx="2431069" cy="9537749"/>
              <a:chOff x="234944" y="-3167429"/>
              <a:chExt cx="2431069" cy="9537749"/>
            </a:xfrm>
            <a:grpFill/>
          </p:grpSpPr>
          <p:sp>
            <p:nvSpPr>
              <p:cNvPr id="29" name="Rectangle 28">
                <a:extLst>
                  <a:ext uri="{FF2B5EF4-FFF2-40B4-BE49-F238E27FC236}">
                    <a16:creationId xmlns:a16="http://schemas.microsoft.com/office/drawing/2014/main" id="{D4AD15EE-5A27-675F-19DD-3B0CE6A8E3B0}"/>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33D96D6D-CE7A-1DF2-9E94-16AE696EE15C}"/>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F9355B3D-A579-03B5-EA14-2C744E61602C}"/>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 name="Group 24">
              <a:extLst>
                <a:ext uri="{FF2B5EF4-FFF2-40B4-BE49-F238E27FC236}">
                  <a16:creationId xmlns:a16="http://schemas.microsoft.com/office/drawing/2014/main" id="{9BAB7346-60B2-96A9-930F-D573938B5362}"/>
                </a:ext>
              </a:extLst>
            </p:cNvPr>
            <p:cNvGrpSpPr/>
            <p:nvPr/>
          </p:nvGrpSpPr>
          <p:grpSpPr>
            <a:xfrm>
              <a:off x="3054106" y="-5117751"/>
              <a:ext cx="2431069" cy="9537749"/>
              <a:chOff x="234944" y="-3167429"/>
              <a:chExt cx="2431069" cy="9537749"/>
            </a:xfrm>
            <a:grpFill/>
          </p:grpSpPr>
          <p:sp>
            <p:nvSpPr>
              <p:cNvPr id="26" name="Rectangle 25">
                <a:extLst>
                  <a:ext uri="{FF2B5EF4-FFF2-40B4-BE49-F238E27FC236}">
                    <a16:creationId xmlns:a16="http://schemas.microsoft.com/office/drawing/2014/main" id="{DF85CF9C-EF79-B311-2B1F-3161B4A41D8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EE4CB335-B1E3-1FBC-DB6B-BB17669C2439}"/>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921E82EE-AF45-A690-4824-ACC5E1207CCF}"/>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6" name="TextBox 5">
            <a:extLst>
              <a:ext uri="{FF2B5EF4-FFF2-40B4-BE49-F238E27FC236}">
                <a16:creationId xmlns:a16="http://schemas.microsoft.com/office/drawing/2014/main" id="{82A58D7F-01DE-C34B-DDED-332EC8EC27E3}"/>
              </a:ext>
            </a:extLst>
          </p:cNvPr>
          <p:cNvSpPr txBox="1"/>
          <p:nvPr/>
        </p:nvSpPr>
        <p:spPr>
          <a:xfrm>
            <a:off x="1976323" y="2644187"/>
            <a:ext cx="8053358" cy="1200329"/>
          </a:xfrm>
          <a:prstGeom prst="rect">
            <a:avLst/>
          </a:prstGeom>
          <a:noFill/>
        </p:spPr>
        <p:txBody>
          <a:bodyPr wrap="square" rtlCol="0">
            <a:spAutoFit/>
          </a:bodyPr>
          <a:lstStyle/>
          <a:p>
            <a:pPr algn="ctr"/>
            <a:r>
              <a:rPr lang="en" sz="7200" b="1" dirty="0">
                <a:cs typeface="Arial" panose="020B0604020202020204" pitchFamily="34" charset="0"/>
              </a:rPr>
              <a:t>IMPLEMENTATION</a:t>
            </a:r>
            <a:endParaRPr lang="en-IN" sz="7200" b="1" dirty="0">
              <a:cs typeface="Arial" panose="020B0604020202020204" pitchFamily="34" charset="0"/>
            </a:endParaRPr>
          </a:p>
        </p:txBody>
      </p:sp>
    </p:spTree>
    <p:extLst>
      <p:ext uri="{BB962C8B-B14F-4D97-AF65-F5344CB8AC3E}">
        <p14:creationId xmlns:p14="http://schemas.microsoft.com/office/powerpoint/2010/main" val="3260582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68139695-226B-D503-5C12-1F2429297D32}"/>
              </a:ext>
            </a:extLst>
          </p:cNvPr>
          <p:cNvGrpSpPr/>
          <p:nvPr/>
        </p:nvGrpSpPr>
        <p:grpSpPr>
          <a:xfrm rot="20217732">
            <a:off x="-6644156" y="-1621911"/>
            <a:ext cx="18046185" cy="8973446"/>
            <a:chOff x="-10341285" y="-6942216"/>
            <a:chExt cx="17608928" cy="8292075"/>
          </a:xfrm>
        </p:grpSpPr>
        <p:grpSp>
          <p:nvGrpSpPr>
            <p:cNvPr id="15" name="Group 14">
              <a:extLst>
                <a:ext uri="{FF2B5EF4-FFF2-40B4-BE49-F238E27FC236}">
                  <a16:creationId xmlns:a16="http://schemas.microsoft.com/office/drawing/2014/main" id="{B6C0FBAB-02A6-40E9-A310-377C858FD41C}"/>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28" name="Group 27">
                <a:extLst>
                  <a:ext uri="{FF2B5EF4-FFF2-40B4-BE49-F238E27FC236}">
                    <a16:creationId xmlns:a16="http://schemas.microsoft.com/office/drawing/2014/main" id="{CC508DCD-789B-57E9-B196-BD64E700B4CF}"/>
                  </a:ext>
                </a:extLst>
              </p:cNvPr>
              <p:cNvGrpSpPr/>
              <p:nvPr/>
            </p:nvGrpSpPr>
            <p:grpSpPr>
              <a:xfrm>
                <a:off x="387344" y="-3015029"/>
                <a:ext cx="2431069" cy="9537749"/>
                <a:chOff x="234944" y="-3167429"/>
                <a:chExt cx="2431069" cy="9537749"/>
              </a:xfrm>
              <a:grpFill/>
            </p:grpSpPr>
            <p:sp>
              <p:nvSpPr>
                <p:cNvPr id="33" name="Rectangle 32">
                  <a:extLst>
                    <a:ext uri="{FF2B5EF4-FFF2-40B4-BE49-F238E27FC236}">
                      <a16:creationId xmlns:a16="http://schemas.microsoft.com/office/drawing/2014/main" id="{320B8704-76B5-A5BA-EC75-E232F4AAF7A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09BF8281-A6AF-5148-74C7-C5B0BAE7B4AE}"/>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D6542527-7BF0-EE51-2D8D-47631311968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a:extLst>
                  <a:ext uri="{FF2B5EF4-FFF2-40B4-BE49-F238E27FC236}">
                    <a16:creationId xmlns:a16="http://schemas.microsoft.com/office/drawing/2014/main" id="{74123494-831D-B2B7-46EB-DBB8C7B0F2C7}"/>
                  </a:ext>
                </a:extLst>
              </p:cNvPr>
              <p:cNvGrpSpPr/>
              <p:nvPr/>
            </p:nvGrpSpPr>
            <p:grpSpPr>
              <a:xfrm>
                <a:off x="3054106" y="-5117751"/>
                <a:ext cx="2431069" cy="9537749"/>
                <a:chOff x="234944" y="-3167429"/>
                <a:chExt cx="2431069" cy="9537749"/>
              </a:xfrm>
              <a:grpFill/>
            </p:grpSpPr>
            <p:sp>
              <p:nvSpPr>
                <p:cNvPr id="30" name="Rectangle 29">
                  <a:extLst>
                    <a:ext uri="{FF2B5EF4-FFF2-40B4-BE49-F238E27FC236}">
                      <a16:creationId xmlns:a16="http://schemas.microsoft.com/office/drawing/2014/main" id="{9BFBDE57-8B19-F0CD-5193-FDEFC294EEFB}"/>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7810CB1C-139C-8B82-B653-7DE1516C2079}"/>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50CE7109-4AF2-3188-9F5B-7AA3C8A5CDE3}"/>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6" name="Group 15">
              <a:extLst>
                <a:ext uri="{FF2B5EF4-FFF2-40B4-BE49-F238E27FC236}">
                  <a16:creationId xmlns:a16="http://schemas.microsoft.com/office/drawing/2014/main" id="{05F90D00-C7A8-8EEF-DCCE-4391FF73B0B5}"/>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17" name="Group 16">
                <a:extLst>
                  <a:ext uri="{FF2B5EF4-FFF2-40B4-BE49-F238E27FC236}">
                    <a16:creationId xmlns:a16="http://schemas.microsoft.com/office/drawing/2014/main" id="{7853F161-BA55-7B48-953E-1D805013B2B8}"/>
                  </a:ext>
                </a:extLst>
              </p:cNvPr>
              <p:cNvGrpSpPr/>
              <p:nvPr/>
            </p:nvGrpSpPr>
            <p:grpSpPr>
              <a:xfrm>
                <a:off x="387344" y="-3015029"/>
                <a:ext cx="2431069" cy="9537749"/>
                <a:chOff x="234944" y="-3167429"/>
                <a:chExt cx="2431069" cy="9537749"/>
              </a:xfrm>
              <a:grpFill/>
            </p:grpSpPr>
            <p:sp>
              <p:nvSpPr>
                <p:cNvPr id="22" name="Rectangle 21">
                  <a:extLst>
                    <a:ext uri="{FF2B5EF4-FFF2-40B4-BE49-F238E27FC236}">
                      <a16:creationId xmlns:a16="http://schemas.microsoft.com/office/drawing/2014/main" id="{035C22F0-D92C-4875-B61D-0AAC3E1C69C1}"/>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74461493-23FE-0E4C-7488-2EA7F2B5F3CC}"/>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AF6AB522-741C-00CF-D3E4-0D35016BC433}"/>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704C9118-F8C6-444B-18EA-C7714A45B023}"/>
                  </a:ext>
                </a:extLst>
              </p:cNvPr>
              <p:cNvGrpSpPr/>
              <p:nvPr/>
            </p:nvGrpSpPr>
            <p:grpSpPr>
              <a:xfrm>
                <a:off x="3054106" y="-5117751"/>
                <a:ext cx="2431069" cy="9537749"/>
                <a:chOff x="234944" y="-3167429"/>
                <a:chExt cx="2431069" cy="9537749"/>
              </a:xfrm>
              <a:grpFill/>
            </p:grpSpPr>
            <p:sp>
              <p:nvSpPr>
                <p:cNvPr id="19" name="Rectangle 18">
                  <a:extLst>
                    <a:ext uri="{FF2B5EF4-FFF2-40B4-BE49-F238E27FC236}">
                      <a16:creationId xmlns:a16="http://schemas.microsoft.com/office/drawing/2014/main" id="{932DC173-731A-3786-8EF8-5FC14D1E6ECD}"/>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E839395-5D48-ED57-F12C-BF2FD64AA409}"/>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7C9608F-FB7E-83A9-019D-562D9EB1799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6" name="Group 5">
            <a:extLst>
              <a:ext uri="{FF2B5EF4-FFF2-40B4-BE49-F238E27FC236}">
                <a16:creationId xmlns:a16="http://schemas.microsoft.com/office/drawing/2014/main" id="{3F93D29C-6B34-5C39-8680-EED4236D04E3}"/>
              </a:ext>
            </a:extLst>
          </p:cNvPr>
          <p:cNvGrpSpPr/>
          <p:nvPr/>
        </p:nvGrpSpPr>
        <p:grpSpPr>
          <a:xfrm rot="7981906">
            <a:off x="7969918" y="235453"/>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8" name="TextBox 7">
            <a:extLst>
              <a:ext uri="{FF2B5EF4-FFF2-40B4-BE49-F238E27FC236}">
                <a16:creationId xmlns:a16="http://schemas.microsoft.com/office/drawing/2014/main" id="{CCC818C3-D421-A912-9E67-786883D1EDAD}"/>
              </a:ext>
            </a:extLst>
          </p:cNvPr>
          <p:cNvSpPr txBox="1"/>
          <p:nvPr/>
        </p:nvSpPr>
        <p:spPr>
          <a:xfrm>
            <a:off x="1072965" y="2260828"/>
            <a:ext cx="9980037" cy="3190810"/>
          </a:xfrm>
          <a:prstGeom prst="rect">
            <a:avLst/>
          </a:prstGeom>
          <a:noFill/>
        </p:spPr>
        <p:txBody>
          <a:bodyPr wrap="square" rtlCol="0">
            <a:spAutoFit/>
          </a:bodyPr>
          <a:lstStyle/>
          <a:p>
            <a:pPr>
              <a:lnSpc>
                <a:spcPct val="107000"/>
              </a:lnSpc>
              <a:spcAft>
                <a:spcPts val="800"/>
              </a:spcAft>
            </a:pPr>
            <a:endPar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buFont typeface="Arial" panose="020B0604020202020204" pitchFamily="34" charset="0"/>
              <a:buChar char="•"/>
            </a:pPr>
            <a:r>
              <a:rPr lang="en-US" sz="2400" b="0" i="0" dirty="0">
                <a:solidFill>
                  <a:srgbClr val="1F1F1F"/>
                </a:solidFill>
                <a:effectLst/>
                <a:latin typeface="Times New Roman" panose="02020603050405020304" pitchFamily="18" charset="0"/>
                <a:cs typeface="Times New Roman" panose="02020603050405020304" pitchFamily="18" charset="0"/>
              </a:rPr>
              <a:t>FaceForensics++ dataset </a:t>
            </a:r>
            <a:r>
              <a:rPr lang="en-US" sz="2400" dirty="0">
                <a:solidFill>
                  <a:srgbClr val="1F1F1F"/>
                </a:solidFill>
                <a:latin typeface="Times New Roman" panose="02020603050405020304" pitchFamily="18" charset="0"/>
                <a:cs typeface="Times New Roman" panose="02020603050405020304" pitchFamily="18" charset="0"/>
              </a:rPr>
              <a:t>which is p</a:t>
            </a:r>
            <a:r>
              <a:rPr lang="en-US" sz="2400" b="0" i="0" dirty="0">
                <a:solidFill>
                  <a:srgbClr val="1F1F1F"/>
                </a:solidFill>
                <a:effectLst/>
                <a:latin typeface="Times New Roman" panose="02020603050405020304" pitchFamily="18" charset="0"/>
                <a:cs typeface="Times New Roman" panose="02020603050405020304" pitchFamily="18" charset="0"/>
              </a:rPr>
              <a:t>ublicly available </a:t>
            </a:r>
            <a:r>
              <a:rPr lang="en-US" sz="2400" dirty="0">
                <a:solidFill>
                  <a:srgbClr val="1F1F1F"/>
                </a:solidFill>
                <a:latin typeface="Times New Roman" panose="02020603050405020304" pitchFamily="18" charset="0"/>
                <a:cs typeface="Times New Roman" panose="02020603050405020304" pitchFamily="18" charset="0"/>
              </a:rPr>
              <a:t>is used.</a:t>
            </a:r>
          </a:p>
          <a:p>
            <a:pPr algn="l"/>
            <a:endParaRPr lang="en-US" sz="2400" dirty="0">
              <a:solidFill>
                <a:srgbClr val="1F1F1F"/>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1F1F1F"/>
                </a:solidFill>
                <a:effectLst/>
                <a:latin typeface="Times New Roman" panose="02020603050405020304" pitchFamily="18" charset="0"/>
                <a:cs typeface="Times New Roman" panose="02020603050405020304" pitchFamily="18" charset="0"/>
              </a:rPr>
              <a:t>It  contains videos and images manipulated using deepfakes, face2face and faceswap methods .</a:t>
            </a:r>
          </a:p>
          <a:p>
            <a:pPr algn="l"/>
            <a:endParaRPr lang="en-US" sz="2400" b="0" i="0" dirty="0">
              <a:solidFill>
                <a:srgbClr val="1F1F1F"/>
              </a:solidFill>
              <a:effectLst/>
              <a:latin typeface="Times New Roman" panose="02020603050405020304" pitchFamily="18" charset="0"/>
              <a:cs typeface="Times New Roman" panose="02020603050405020304" pitchFamily="18" charset="0"/>
            </a:endParaRPr>
          </a:p>
          <a:p>
            <a:endParaRPr lang="en-IN" sz="2400" dirty="0">
              <a:latin typeface="+mj-lt"/>
            </a:endParaRPr>
          </a:p>
          <a:p>
            <a:pPr marL="285750" indent="-285750">
              <a:buFont typeface="Arial" panose="020B0604020202020204" pitchFamily="34" charset="0"/>
              <a:buChar char="•"/>
            </a:pPr>
            <a:endParaRPr lang="en-IN" sz="2500" dirty="0">
              <a:latin typeface="+mj-lt"/>
            </a:endParaRPr>
          </a:p>
        </p:txBody>
      </p:sp>
      <p:sp>
        <p:nvSpPr>
          <p:cNvPr id="5" name="TextBox 4">
            <a:extLst>
              <a:ext uri="{FF2B5EF4-FFF2-40B4-BE49-F238E27FC236}">
                <a16:creationId xmlns:a16="http://schemas.microsoft.com/office/drawing/2014/main" id="{FC9AE771-C170-55AD-B17D-8315D7A2888D}"/>
              </a:ext>
            </a:extLst>
          </p:cNvPr>
          <p:cNvSpPr txBox="1"/>
          <p:nvPr/>
        </p:nvSpPr>
        <p:spPr>
          <a:xfrm>
            <a:off x="664485" y="856884"/>
            <a:ext cx="10883590" cy="58375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32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1. </a:t>
            </a:r>
            <a:r>
              <a:rPr kumimoji="0" lang="en-IN" sz="3200" b="1" i="0" u="none" strike="noStrike" kern="1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Calibri" panose="020F0502020204030204" pitchFamily="34" charset="0"/>
                <a:cs typeface="Times New Roman" panose="02020603050405020304" pitchFamily="18" charset="0"/>
              </a:rPr>
              <a:t>DATASET LOADING</a:t>
            </a:r>
          </a:p>
        </p:txBody>
      </p:sp>
    </p:spTree>
    <p:extLst>
      <p:ext uri="{BB962C8B-B14F-4D97-AF65-F5344CB8AC3E}">
        <p14:creationId xmlns:p14="http://schemas.microsoft.com/office/powerpoint/2010/main" val="3945809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47E1035C-AC2C-C923-081C-AA77E014CD1D}"/>
              </a:ext>
            </a:extLst>
          </p:cNvPr>
          <p:cNvGrpSpPr/>
          <p:nvPr/>
        </p:nvGrpSpPr>
        <p:grpSpPr>
          <a:xfrm rot="5400000">
            <a:off x="7355639" y="-2042893"/>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B947496E-7DCB-57E2-9486-1716985626AD}"/>
                </a:ext>
              </a:extLst>
            </p:cNvPr>
            <p:cNvGrpSpPr/>
            <p:nvPr/>
          </p:nvGrpSpPr>
          <p:grpSpPr>
            <a:xfrm>
              <a:off x="387344" y="-3015029"/>
              <a:ext cx="2431069" cy="9537749"/>
              <a:chOff x="234944" y="-3167429"/>
              <a:chExt cx="2431069" cy="9537749"/>
            </a:xfrm>
            <a:grpFill/>
          </p:grpSpPr>
          <p:sp>
            <p:nvSpPr>
              <p:cNvPr id="24" name="Rectangle 23">
                <a:extLst>
                  <a:ext uri="{FF2B5EF4-FFF2-40B4-BE49-F238E27FC236}">
                    <a16:creationId xmlns:a16="http://schemas.microsoft.com/office/drawing/2014/main" id="{DF075FEB-04FE-D923-77B5-535881CE61CE}"/>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31751894-B3D2-E3AE-BBE5-C6A43B1B7BB1}"/>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6606338D-0130-E062-0284-ECB7C4C6E768}"/>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23A7FAD8-FD67-FE7F-E8A9-4ADEE4674464}"/>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A88CB784-F4AD-8B94-97EC-7634738474E3}"/>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F14549E-E2C0-66ED-F8BA-8D50AFE49BCA}"/>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85C509A0-BEC3-EE57-FB49-F88A678778D3}"/>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 name="TextBox 2">
            <a:extLst>
              <a:ext uri="{FF2B5EF4-FFF2-40B4-BE49-F238E27FC236}">
                <a16:creationId xmlns:a16="http://schemas.microsoft.com/office/drawing/2014/main" id="{D74BEC98-9382-885E-2C1B-87FBCCDACFA3}"/>
              </a:ext>
            </a:extLst>
          </p:cNvPr>
          <p:cNvSpPr txBox="1"/>
          <p:nvPr/>
        </p:nvSpPr>
        <p:spPr>
          <a:xfrm>
            <a:off x="186857" y="678267"/>
            <a:ext cx="3897462" cy="769441"/>
          </a:xfrm>
          <a:prstGeom prst="rect">
            <a:avLst/>
          </a:prstGeom>
          <a:noFill/>
        </p:spPr>
        <p:txBody>
          <a:bodyPr wrap="square" rtlCol="0">
            <a:spAutoFit/>
          </a:bodyPr>
          <a:lstStyle/>
          <a:p>
            <a:r>
              <a:rPr lang="en-US" sz="4400" b="1" dirty="0"/>
              <a:t>INTRODUCTION</a:t>
            </a:r>
            <a:endParaRPr lang="en-IN" sz="4400" b="1" dirty="0"/>
          </a:p>
        </p:txBody>
      </p:sp>
      <p:sp>
        <p:nvSpPr>
          <p:cNvPr id="8" name="TextBox 7">
            <a:extLst>
              <a:ext uri="{FF2B5EF4-FFF2-40B4-BE49-F238E27FC236}">
                <a16:creationId xmlns:a16="http://schemas.microsoft.com/office/drawing/2014/main" id="{CCC818C3-D421-A912-9E67-786883D1EDAD}"/>
              </a:ext>
            </a:extLst>
          </p:cNvPr>
          <p:cNvSpPr txBox="1"/>
          <p:nvPr/>
        </p:nvSpPr>
        <p:spPr>
          <a:xfrm>
            <a:off x="2846734" y="2211945"/>
            <a:ext cx="8888182" cy="3545173"/>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Deepfake is a technique for fake media  synthesis based on AI.</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Deepfakes are created by combining and superimposing existing images and videos onto source images or videos using a deep learning technique , GAN.</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project explores the technology behind deepfakes, the growing threat they pose, and the innovative methods and tools developed to combat this formidable challenge.</a:t>
            </a:r>
            <a:endParaRPr lang="en-IN" sz="2400" dirty="0">
              <a:latin typeface="Times New Roman" panose="02020603050405020304" pitchFamily="18" charset="0"/>
              <a:cs typeface="Times New Roman" panose="02020603050405020304" pitchFamily="18" charset="0"/>
            </a:endParaRPr>
          </a:p>
        </p:txBody>
      </p:sp>
      <p:pic>
        <p:nvPicPr>
          <p:cNvPr id="12" name="Picture 11" descr="A person pointing at something&#10;&#10;Description automatically generated">
            <a:extLst>
              <a:ext uri="{FF2B5EF4-FFF2-40B4-BE49-F238E27FC236}">
                <a16:creationId xmlns:a16="http://schemas.microsoft.com/office/drawing/2014/main" id="{65D3E255-78EA-6498-959B-B5887F088B5B}"/>
              </a:ext>
            </a:extLst>
          </p:cNvPr>
          <p:cNvPicPr>
            <a:picLocks noChangeAspect="1"/>
          </p:cNvPicPr>
          <p:nvPr/>
        </p:nvPicPr>
        <p:blipFill rotWithShape="1">
          <a:blip r:embed="rId2">
            <a:extLst>
              <a:ext uri="{28A0092B-C50C-407E-A947-70E740481C1C}">
                <a14:useLocalDpi xmlns:a14="http://schemas.microsoft.com/office/drawing/2010/main" val="0"/>
              </a:ext>
            </a:extLst>
          </a:blip>
          <a:srcRect t="49008"/>
          <a:stretch/>
        </p:blipFill>
        <p:spPr>
          <a:xfrm>
            <a:off x="-1368774" y="3608862"/>
            <a:ext cx="6336508" cy="3249138"/>
          </a:xfrm>
          <a:prstGeom prst="rect">
            <a:avLst/>
          </a:prstGeom>
        </p:spPr>
      </p:pic>
    </p:spTree>
    <p:extLst>
      <p:ext uri="{BB962C8B-B14F-4D97-AF65-F5344CB8AC3E}">
        <p14:creationId xmlns:p14="http://schemas.microsoft.com/office/powerpoint/2010/main" val="411875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3F93D29C-6B34-5C39-8680-EED4236D04E3}"/>
              </a:ext>
            </a:extLst>
          </p:cNvPr>
          <p:cNvGrpSpPr/>
          <p:nvPr/>
        </p:nvGrpSpPr>
        <p:grpSpPr>
          <a:xfrm rot="7981906">
            <a:off x="8142997" y="3015839"/>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 name="Group 16">
            <a:extLst>
              <a:ext uri="{FF2B5EF4-FFF2-40B4-BE49-F238E27FC236}">
                <a16:creationId xmlns:a16="http://schemas.microsoft.com/office/drawing/2014/main" id="{0ECADCC6-AAE4-2E97-33AC-B82BE804CF56}"/>
              </a:ext>
            </a:extLst>
          </p:cNvPr>
          <p:cNvGrpSpPr/>
          <p:nvPr/>
        </p:nvGrpSpPr>
        <p:grpSpPr>
          <a:xfrm rot="472422">
            <a:off x="-3350765" y="-1032245"/>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8" name="TextBox 7">
            <a:extLst>
              <a:ext uri="{FF2B5EF4-FFF2-40B4-BE49-F238E27FC236}">
                <a16:creationId xmlns:a16="http://schemas.microsoft.com/office/drawing/2014/main" id="{CCC818C3-D421-A912-9E67-786883D1EDAD}"/>
              </a:ext>
            </a:extLst>
          </p:cNvPr>
          <p:cNvSpPr txBox="1"/>
          <p:nvPr/>
        </p:nvSpPr>
        <p:spPr>
          <a:xfrm>
            <a:off x="1176858" y="1388325"/>
            <a:ext cx="7284058" cy="4233595"/>
          </a:xfrm>
          <a:prstGeom prst="rect">
            <a:avLst/>
          </a:prstGeom>
          <a:noFill/>
        </p:spPr>
        <p:txBody>
          <a:bodyPr wrap="square" rtlCol="0">
            <a:spAutoFit/>
          </a:bodyPr>
          <a:lstStyle/>
          <a:p>
            <a:pPr>
              <a:lnSpc>
                <a:spcPct val="107000"/>
              </a:lnSpc>
              <a:spcAft>
                <a:spcPts val="800"/>
              </a:spcAft>
            </a:pP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2400" kern="100" dirty="0">
                <a:latin typeface="Times New Roman" panose="02020603050405020304" pitchFamily="18" charset="0"/>
                <a:ea typeface="Calibri" panose="020F0502020204030204" pitchFamily="34" charset="0"/>
                <a:cs typeface="Times New Roman" panose="02020603050405020304" pitchFamily="18" charset="0"/>
              </a:rPr>
              <a:t>Extraction of video frames</a:t>
            </a:r>
            <a:endParaRPr lang="en-IN"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  Perform  face detection</a:t>
            </a:r>
          </a:p>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  Cropping of  bounding boxes </a:t>
            </a:r>
          </a:p>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  Perform Face Segmentation</a:t>
            </a:r>
          </a:p>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  Perform Context Segmentation</a:t>
            </a:r>
          </a:p>
          <a:p>
            <a:pPr>
              <a:lnSpc>
                <a:spcPct val="107000"/>
              </a:lnSpc>
              <a:spcAft>
                <a:spcPts val="800"/>
              </a:spcAft>
            </a:pPr>
            <a:r>
              <a:rPr lang="en-IN" sz="2400" kern="100" dirty="0">
                <a:latin typeface="Times New Roman" panose="02020603050405020304" pitchFamily="18" charset="0"/>
                <a:ea typeface="Calibri" panose="020F0502020204030204" pitchFamily="34" charset="0"/>
                <a:cs typeface="Times New Roman" panose="02020603050405020304" pitchFamily="18" charset="0"/>
              </a:rPr>
              <a:t>            </a:t>
            </a:r>
            <a:endParaRPr lang="en-IN" sz="2500" dirty="0">
              <a:latin typeface="+mj-lt"/>
            </a:endParaRPr>
          </a:p>
        </p:txBody>
      </p:sp>
      <p:sp>
        <p:nvSpPr>
          <p:cNvPr id="2" name="TextBox 1">
            <a:extLst>
              <a:ext uri="{FF2B5EF4-FFF2-40B4-BE49-F238E27FC236}">
                <a16:creationId xmlns:a16="http://schemas.microsoft.com/office/drawing/2014/main" id="{A03415CE-78B5-0A37-799D-5EF4695EC602}"/>
              </a:ext>
            </a:extLst>
          </p:cNvPr>
          <p:cNvSpPr txBox="1"/>
          <p:nvPr/>
        </p:nvSpPr>
        <p:spPr>
          <a:xfrm>
            <a:off x="554668" y="976994"/>
            <a:ext cx="8002958"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IN" sz="3200" b="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PREPROCESSING OF DATASET</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4555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3F93D29C-6B34-5C39-8680-EED4236D04E3}"/>
              </a:ext>
            </a:extLst>
          </p:cNvPr>
          <p:cNvGrpSpPr/>
          <p:nvPr/>
        </p:nvGrpSpPr>
        <p:grpSpPr>
          <a:xfrm rot="7981906">
            <a:off x="8142997" y="3015839"/>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 name="Group 16">
            <a:extLst>
              <a:ext uri="{FF2B5EF4-FFF2-40B4-BE49-F238E27FC236}">
                <a16:creationId xmlns:a16="http://schemas.microsoft.com/office/drawing/2014/main" id="{0ECADCC6-AAE4-2E97-33AC-B82BE804CF56}"/>
              </a:ext>
            </a:extLst>
          </p:cNvPr>
          <p:cNvGrpSpPr/>
          <p:nvPr/>
        </p:nvGrpSpPr>
        <p:grpSpPr>
          <a:xfrm rot="472422">
            <a:off x="-3278192" y="-916405"/>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8" name="TextBox 7">
            <a:extLst>
              <a:ext uri="{FF2B5EF4-FFF2-40B4-BE49-F238E27FC236}">
                <a16:creationId xmlns:a16="http://schemas.microsoft.com/office/drawing/2014/main" id="{CCC818C3-D421-A912-9E67-786883D1EDAD}"/>
              </a:ext>
            </a:extLst>
          </p:cNvPr>
          <p:cNvSpPr txBox="1"/>
          <p:nvPr/>
        </p:nvSpPr>
        <p:spPr>
          <a:xfrm>
            <a:off x="1147745" y="2090866"/>
            <a:ext cx="10589880" cy="5099729"/>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Video File Access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R="0" lvl="0" algn="just"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-Video files are accessed using the OpenCV library's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VideoCapture</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object. </a:t>
            </a:r>
          </a:p>
          <a:p>
            <a:pPr marR="0" lvl="0" algn="just" defTabSz="914400" rtl="0" eaLnBrk="1" fontAlgn="auto" latinLnBrk="0" hangingPunct="1">
              <a:lnSpc>
                <a:spcPct val="150000"/>
              </a:lnSpc>
              <a:spcBef>
                <a:spcPts val="0"/>
              </a:spcBef>
              <a:spcAft>
                <a:spcPts val="0"/>
              </a:spcAft>
              <a:buClrTx/>
              <a:buSzTx/>
              <a:tabLst/>
              <a:defRPr/>
            </a:pPr>
            <a:r>
              <a:rPr lang="en-US" sz="2000" dirty="0">
                <a:solidFill>
                  <a:prstClr val="black"/>
                </a:solidFill>
                <a:latin typeface="Times New Roman" panose="02020603050405020304" pitchFamily="18" charset="0"/>
                <a:cs typeface="Times New Roman" panose="02020603050405020304" pitchFamily="18" charset="0"/>
              </a:rPr>
              <a:t>      -20 frames are read from each file.</a:t>
            </a:r>
          </a:p>
          <a:p>
            <a:pPr marR="0" lvl="0" algn="just" defTabSz="914400" rtl="0" eaLnBrk="1" fontAlgn="auto" latinLnBrk="0" hangingPunct="1">
              <a:lnSpc>
                <a:spcPct val="150000"/>
              </a:lnSpc>
              <a:spcBef>
                <a:spcPts val="0"/>
              </a:spcBef>
              <a:spcAft>
                <a:spcPts val="0"/>
              </a:spcAft>
              <a:buClrTx/>
              <a:buSzTx/>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Iterative Extraction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R="0" lvl="0" algn="just" defTabSz="914400"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frames are extracted iteratively from each video file. </a:t>
            </a:r>
          </a:p>
          <a:p>
            <a:pPr marR="0" lvl="0" algn="just"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Frame Storage</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R="0" lvl="0" algn="just" defTabSz="914400"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Extracted frames are stored as individual image files in predefined directories.</a:t>
            </a:r>
          </a:p>
          <a:p>
            <a:pPr>
              <a:lnSpc>
                <a:spcPct val="107000"/>
              </a:lnSpc>
              <a:spcAft>
                <a:spcPts val="800"/>
              </a:spcAft>
            </a:pPr>
            <a:endPar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500" dirty="0">
              <a:latin typeface="+mj-lt"/>
            </a:endParaRPr>
          </a:p>
        </p:txBody>
      </p:sp>
      <p:sp>
        <p:nvSpPr>
          <p:cNvPr id="2" name="TextBox 1">
            <a:extLst>
              <a:ext uri="{FF2B5EF4-FFF2-40B4-BE49-F238E27FC236}">
                <a16:creationId xmlns:a16="http://schemas.microsoft.com/office/drawing/2014/main" id="{A03415CE-78B5-0A37-799D-5EF4695EC602}"/>
              </a:ext>
            </a:extLst>
          </p:cNvPr>
          <p:cNvSpPr txBox="1"/>
          <p:nvPr/>
        </p:nvSpPr>
        <p:spPr>
          <a:xfrm>
            <a:off x="8849535" y="6437407"/>
            <a:ext cx="8002958" cy="307777"/>
          </a:xfrm>
          <a:prstGeom prst="rect">
            <a:avLst/>
          </a:prstGeom>
          <a:noFill/>
        </p:spPr>
        <p:txBody>
          <a:bodyPr wrap="square" rtlCol="0">
            <a:spAutoFit/>
          </a:bodyPr>
          <a:lstStyle/>
          <a:p>
            <a:r>
              <a:rPr lang="en-IN" sz="1400" b="1" kern="100"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PREPROCESSING OF DATASET</a:t>
            </a:r>
            <a:endParaRPr lang="en-IN"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1A1BDC85-D6EE-D91A-0195-D33FA518EC4C}"/>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itle 15">
            <a:extLst>
              <a:ext uri="{FF2B5EF4-FFF2-40B4-BE49-F238E27FC236}">
                <a16:creationId xmlns:a16="http://schemas.microsoft.com/office/drawing/2014/main" id="{39CAC6A7-5401-B387-C1D2-7CC8CF827EA1}"/>
              </a:ext>
            </a:extLst>
          </p:cNvPr>
          <p:cNvSpPr>
            <a:spLocks noGrp="1"/>
          </p:cNvSpPr>
          <p:nvPr>
            <p:ph type="title"/>
          </p:nvPr>
        </p:nvSpPr>
        <p:spPr>
          <a:xfrm>
            <a:off x="418535" y="413950"/>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2.1 </a:t>
            </a: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EXTRACTION OF FRAMES</a:t>
            </a:r>
          </a:p>
        </p:txBody>
      </p:sp>
    </p:spTree>
    <p:extLst>
      <p:ext uri="{BB962C8B-B14F-4D97-AF65-F5344CB8AC3E}">
        <p14:creationId xmlns:p14="http://schemas.microsoft.com/office/powerpoint/2010/main" val="81049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3F93D29C-6B34-5C39-8680-EED4236D04E3}"/>
              </a:ext>
            </a:extLst>
          </p:cNvPr>
          <p:cNvGrpSpPr/>
          <p:nvPr/>
        </p:nvGrpSpPr>
        <p:grpSpPr>
          <a:xfrm rot="7981906">
            <a:off x="8142997" y="3015839"/>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 name="Group 16">
            <a:extLst>
              <a:ext uri="{FF2B5EF4-FFF2-40B4-BE49-F238E27FC236}">
                <a16:creationId xmlns:a16="http://schemas.microsoft.com/office/drawing/2014/main" id="{0ECADCC6-AAE4-2E97-33AC-B82BE804CF56}"/>
              </a:ext>
            </a:extLst>
          </p:cNvPr>
          <p:cNvGrpSpPr/>
          <p:nvPr/>
        </p:nvGrpSpPr>
        <p:grpSpPr>
          <a:xfrm rot="472422">
            <a:off x="-3350765" y="-1032245"/>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8" name="TextBox 7">
            <a:extLst>
              <a:ext uri="{FF2B5EF4-FFF2-40B4-BE49-F238E27FC236}">
                <a16:creationId xmlns:a16="http://schemas.microsoft.com/office/drawing/2014/main" id="{CCC818C3-D421-A912-9E67-786883D1EDAD}"/>
              </a:ext>
            </a:extLst>
          </p:cNvPr>
          <p:cNvSpPr txBox="1"/>
          <p:nvPr/>
        </p:nvSpPr>
        <p:spPr>
          <a:xfrm>
            <a:off x="1279098" y="2016052"/>
            <a:ext cx="10270114" cy="3184077"/>
          </a:xfrm>
          <a:prstGeom prst="rect">
            <a:avLst/>
          </a:prstGeom>
          <a:noFill/>
        </p:spPr>
        <p:txBody>
          <a:bodyPr wrap="square" rtlCol="0">
            <a:spAutoFit/>
          </a:bodyPr>
          <a:lstStyle/>
          <a:p>
            <a:pPr>
              <a:lnSpc>
                <a:spcPct val="107000"/>
              </a:lnSpc>
              <a:spcAft>
                <a:spcPts val="800"/>
              </a:spcAft>
            </a:pPr>
            <a:endPar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each frame in the 'fake' and 'real' directories ,attempt for face detection using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Haar cascades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is done.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If a face is detected in the image, a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rectangle is drawn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around the detected face </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ROI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containing the detected face is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cropped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cropped face image is then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saved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in a new directory</a:t>
            </a:r>
            <a:endParaRPr lang="en-IN" sz="2000" dirty="0">
              <a:latin typeface="+mj-lt"/>
            </a:endParaRPr>
          </a:p>
        </p:txBody>
      </p:sp>
      <p:sp>
        <p:nvSpPr>
          <p:cNvPr id="2" name="TextBox 1">
            <a:extLst>
              <a:ext uri="{FF2B5EF4-FFF2-40B4-BE49-F238E27FC236}">
                <a16:creationId xmlns:a16="http://schemas.microsoft.com/office/drawing/2014/main" id="{A03415CE-78B5-0A37-799D-5EF4695EC602}"/>
              </a:ext>
            </a:extLst>
          </p:cNvPr>
          <p:cNvSpPr txBox="1"/>
          <p:nvPr/>
        </p:nvSpPr>
        <p:spPr>
          <a:xfrm>
            <a:off x="554668" y="976994"/>
            <a:ext cx="8002958"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2.2 BOUNDING BOX FACE DETECTION</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12C52D3-7FFE-C121-39A6-78908874F4AB}"/>
              </a:ext>
            </a:extLst>
          </p:cNvPr>
          <p:cNvPicPr>
            <a:picLocks noChangeAspect="1"/>
          </p:cNvPicPr>
          <p:nvPr/>
        </p:nvPicPr>
        <p:blipFill>
          <a:blip r:embed="rId2"/>
          <a:stretch>
            <a:fillRect/>
          </a:stretch>
        </p:blipFill>
        <p:spPr>
          <a:xfrm>
            <a:off x="9221915" y="6491388"/>
            <a:ext cx="2871465" cy="408467"/>
          </a:xfrm>
          <a:prstGeom prst="rect">
            <a:avLst/>
          </a:prstGeom>
        </p:spPr>
      </p:pic>
    </p:spTree>
    <p:extLst>
      <p:ext uri="{BB962C8B-B14F-4D97-AF65-F5344CB8AC3E}">
        <p14:creationId xmlns:p14="http://schemas.microsoft.com/office/powerpoint/2010/main" val="3920386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3F93D29C-6B34-5C39-8680-EED4236D04E3}"/>
              </a:ext>
            </a:extLst>
          </p:cNvPr>
          <p:cNvGrpSpPr/>
          <p:nvPr/>
        </p:nvGrpSpPr>
        <p:grpSpPr>
          <a:xfrm rot="7981906">
            <a:off x="8142997" y="3015839"/>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 name="Group 16">
            <a:extLst>
              <a:ext uri="{FF2B5EF4-FFF2-40B4-BE49-F238E27FC236}">
                <a16:creationId xmlns:a16="http://schemas.microsoft.com/office/drawing/2014/main" id="{0ECADCC6-AAE4-2E97-33AC-B82BE804CF56}"/>
              </a:ext>
            </a:extLst>
          </p:cNvPr>
          <p:cNvGrpSpPr/>
          <p:nvPr/>
        </p:nvGrpSpPr>
        <p:grpSpPr>
          <a:xfrm rot="472422">
            <a:off x="-3350765" y="-1032245"/>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8" name="TextBox 7">
            <a:extLst>
              <a:ext uri="{FF2B5EF4-FFF2-40B4-BE49-F238E27FC236}">
                <a16:creationId xmlns:a16="http://schemas.microsoft.com/office/drawing/2014/main" id="{CCC818C3-D421-A912-9E67-786883D1EDAD}"/>
              </a:ext>
            </a:extLst>
          </p:cNvPr>
          <p:cNvSpPr txBox="1"/>
          <p:nvPr/>
        </p:nvSpPr>
        <p:spPr>
          <a:xfrm>
            <a:off x="1239289" y="1802984"/>
            <a:ext cx="10270114" cy="407035"/>
          </a:xfrm>
          <a:prstGeom prst="rect">
            <a:avLst/>
          </a:prstGeom>
          <a:noFill/>
        </p:spPr>
        <p:txBody>
          <a:bodyPr wrap="square" rtlCol="0">
            <a:spAutoFit/>
          </a:bodyPr>
          <a:lstStyle/>
          <a:p>
            <a:pPr marL="342900" indent="-342900">
              <a:lnSpc>
                <a:spcPct val="107000"/>
              </a:lnSpc>
              <a:spcAft>
                <a:spcPts val="800"/>
              </a:spcAft>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2000+ frames obtained in both real and fake directories</a:t>
            </a:r>
          </a:p>
        </p:txBody>
      </p:sp>
      <p:sp>
        <p:nvSpPr>
          <p:cNvPr id="2" name="TextBox 1">
            <a:extLst>
              <a:ext uri="{FF2B5EF4-FFF2-40B4-BE49-F238E27FC236}">
                <a16:creationId xmlns:a16="http://schemas.microsoft.com/office/drawing/2014/main" id="{A03415CE-78B5-0A37-799D-5EF4695EC602}"/>
              </a:ext>
            </a:extLst>
          </p:cNvPr>
          <p:cNvSpPr txBox="1"/>
          <p:nvPr/>
        </p:nvSpPr>
        <p:spPr>
          <a:xfrm>
            <a:off x="554668" y="976994"/>
            <a:ext cx="8002958"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2.2 BOUNDING BOX FACE DETECTION</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12C52D3-7FFE-C121-39A6-78908874F4AB}"/>
              </a:ext>
            </a:extLst>
          </p:cNvPr>
          <p:cNvPicPr>
            <a:picLocks noChangeAspect="1"/>
          </p:cNvPicPr>
          <p:nvPr/>
        </p:nvPicPr>
        <p:blipFill>
          <a:blip r:embed="rId2"/>
          <a:stretch>
            <a:fillRect/>
          </a:stretch>
        </p:blipFill>
        <p:spPr>
          <a:xfrm>
            <a:off x="9221915" y="6491388"/>
            <a:ext cx="2871465" cy="408467"/>
          </a:xfrm>
          <a:prstGeom prst="rect">
            <a:avLst/>
          </a:prstGeom>
        </p:spPr>
      </p:pic>
      <p:sp>
        <p:nvSpPr>
          <p:cNvPr id="13" name="TextBox 12">
            <a:extLst>
              <a:ext uri="{FF2B5EF4-FFF2-40B4-BE49-F238E27FC236}">
                <a16:creationId xmlns:a16="http://schemas.microsoft.com/office/drawing/2014/main" id="{B2F36445-2256-799D-D822-AB00CA3D1A4D}"/>
              </a:ext>
            </a:extLst>
          </p:cNvPr>
          <p:cNvSpPr txBox="1"/>
          <p:nvPr/>
        </p:nvSpPr>
        <p:spPr>
          <a:xfrm>
            <a:off x="245200" y="2506229"/>
            <a:ext cx="98219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black"/>
                </a:solidFill>
                <a:effectLst/>
                <a:uLnTx/>
                <a:uFillTx/>
                <a:latin typeface="Calibri" panose="020F0502020204030204"/>
                <a:ea typeface="+mn-ea"/>
                <a:cs typeface="+mn-cs"/>
              </a:rPr>
              <a:t>SAMPLE FRAMES EXTRACTED</a:t>
            </a:r>
          </a:p>
        </p:txBody>
      </p:sp>
      <p:pic>
        <p:nvPicPr>
          <p:cNvPr id="14" name="Picture 13">
            <a:extLst>
              <a:ext uri="{FF2B5EF4-FFF2-40B4-BE49-F238E27FC236}">
                <a16:creationId xmlns:a16="http://schemas.microsoft.com/office/drawing/2014/main" id="{78B79D49-DB8B-687B-D30D-EAA4298A3754}"/>
              </a:ext>
            </a:extLst>
          </p:cNvPr>
          <p:cNvPicPr>
            <a:picLocks noChangeAspect="1"/>
          </p:cNvPicPr>
          <p:nvPr/>
        </p:nvPicPr>
        <p:blipFill rotWithShape="1">
          <a:blip r:embed="rId3"/>
          <a:srcRect r="1770" b="5873"/>
          <a:stretch/>
        </p:blipFill>
        <p:spPr>
          <a:xfrm>
            <a:off x="245200" y="3011901"/>
            <a:ext cx="5330138" cy="3493311"/>
          </a:xfrm>
          <a:prstGeom prst="rect">
            <a:avLst/>
          </a:prstGeom>
        </p:spPr>
      </p:pic>
      <p:pic>
        <p:nvPicPr>
          <p:cNvPr id="15" name="Picture 14">
            <a:extLst>
              <a:ext uri="{FF2B5EF4-FFF2-40B4-BE49-F238E27FC236}">
                <a16:creationId xmlns:a16="http://schemas.microsoft.com/office/drawing/2014/main" id="{58EF2F09-CC1E-3ACD-2A90-EB95DCCD8669}"/>
              </a:ext>
            </a:extLst>
          </p:cNvPr>
          <p:cNvPicPr>
            <a:picLocks noChangeAspect="1"/>
          </p:cNvPicPr>
          <p:nvPr/>
        </p:nvPicPr>
        <p:blipFill>
          <a:blip r:embed="rId4"/>
          <a:stretch>
            <a:fillRect/>
          </a:stretch>
        </p:blipFill>
        <p:spPr>
          <a:xfrm>
            <a:off x="5639546" y="3029262"/>
            <a:ext cx="6386915" cy="3493311"/>
          </a:xfrm>
          <a:prstGeom prst="rect">
            <a:avLst/>
          </a:prstGeom>
        </p:spPr>
      </p:pic>
    </p:spTree>
    <p:extLst>
      <p:ext uri="{BB962C8B-B14F-4D97-AF65-F5344CB8AC3E}">
        <p14:creationId xmlns:p14="http://schemas.microsoft.com/office/powerpoint/2010/main" val="1876624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3F93D29C-6B34-5C39-8680-EED4236D04E3}"/>
              </a:ext>
            </a:extLst>
          </p:cNvPr>
          <p:cNvGrpSpPr/>
          <p:nvPr/>
        </p:nvGrpSpPr>
        <p:grpSpPr>
          <a:xfrm rot="7981906">
            <a:off x="8142997" y="3015839"/>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 name="Group 16">
            <a:extLst>
              <a:ext uri="{FF2B5EF4-FFF2-40B4-BE49-F238E27FC236}">
                <a16:creationId xmlns:a16="http://schemas.microsoft.com/office/drawing/2014/main" id="{0ECADCC6-AAE4-2E97-33AC-B82BE804CF56}"/>
              </a:ext>
            </a:extLst>
          </p:cNvPr>
          <p:cNvGrpSpPr/>
          <p:nvPr/>
        </p:nvGrpSpPr>
        <p:grpSpPr>
          <a:xfrm rot="472422">
            <a:off x="-3350765" y="-1032245"/>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2" name="TextBox 1">
            <a:extLst>
              <a:ext uri="{FF2B5EF4-FFF2-40B4-BE49-F238E27FC236}">
                <a16:creationId xmlns:a16="http://schemas.microsoft.com/office/drawing/2014/main" id="{A03415CE-78B5-0A37-799D-5EF4695EC602}"/>
              </a:ext>
            </a:extLst>
          </p:cNvPr>
          <p:cNvSpPr txBox="1"/>
          <p:nvPr/>
        </p:nvSpPr>
        <p:spPr>
          <a:xfrm>
            <a:off x="683280" y="678565"/>
            <a:ext cx="8002958"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2.3 FACE SEGMENTATION</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12C52D3-7FFE-C121-39A6-78908874F4AB}"/>
              </a:ext>
            </a:extLst>
          </p:cNvPr>
          <p:cNvPicPr>
            <a:picLocks noChangeAspect="1"/>
          </p:cNvPicPr>
          <p:nvPr/>
        </p:nvPicPr>
        <p:blipFill>
          <a:blip r:embed="rId2"/>
          <a:stretch>
            <a:fillRect/>
          </a:stretch>
        </p:blipFill>
        <p:spPr>
          <a:xfrm>
            <a:off x="9221915" y="6491388"/>
            <a:ext cx="2871465" cy="408467"/>
          </a:xfrm>
          <a:prstGeom prst="rect">
            <a:avLst/>
          </a:prstGeom>
        </p:spPr>
      </p:pic>
      <p:sp>
        <p:nvSpPr>
          <p:cNvPr id="3" name="TextBox 2">
            <a:extLst>
              <a:ext uri="{FF2B5EF4-FFF2-40B4-BE49-F238E27FC236}">
                <a16:creationId xmlns:a16="http://schemas.microsoft.com/office/drawing/2014/main" id="{7ABA37E7-8382-798F-E344-B4B1A8D0C037}"/>
              </a:ext>
            </a:extLst>
          </p:cNvPr>
          <p:cNvSpPr txBox="1"/>
          <p:nvPr/>
        </p:nvSpPr>
        <p:spPr>
          <a:xfrm>
            <a:off x="664276" y="1914819"/>
            <a:ext cx="11260471" cy="419961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Use MediaPipe's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FaceMesh</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model for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detecting facial landmarks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 each image.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Process each image to detect facial landmarks.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Extract the facial landmarks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coordinates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Creating Face Mask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Define the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face oval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using predefined landmarks from MediaPipe.</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Draw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lines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between the landmark points to form the face mask.</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Applying Mask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Apply the face mask to the original image to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retain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only the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facial region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Save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processed image with the face mask applied.</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863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3F93D29C-6B34-5C39-8680-EED4236D04E3}"/>
              </a:ext>
            </a:extLst>
          </p:cNvPr>
          <p:cNvGrpSpPr/>
          <p:nvPr/>
        </p:nvGrpSpPr>
        <p:grpSpPr>
          <a:xfrm rot="7981906">
            <a:off x="8142997" y="3015839"/>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 name="Group 16">
            <a:extLst>
              <a:ext uri="{FF2B5EF4-FFF2-40B4-BE49-F238E27FC236}">
                <a16:creationId xmlns:a16="http://schemas.microsoft.com/office/drawing/2014/main" id="{0ECADCC6-AAE4-2E97-33AC-B82BE804CF56}"/>
              </a:ext>
            </a:extLst>
          </p:cNvPr>
          <p:cNvGrpSpPr/>
          <p:nvPr/>
        </p:nvGrpSpPr>
        <p:grpSpPr>
          <a:xfrm rot="472422">
            <a:off x="-3350765" y="-1032245"/>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2" name="TextBox 1">
            <a:extLst>
              <a:ext uri="{FF2B5EF4-FFF2-40B4-BE49-F238E27FC236}">
                <a16:creationId xmlns:a16="http://schemas.microsoft.com/office/drawing/2014/main" id="{A03415CE-78B5-0A37-799D-5EF4695EC602}"/>
              </a:ext>
            </a:extLst>
          </p:cNvPr>
          <p:cNvSpPr txBox="1"/>
          <p:nvPr/>
        </p:nvSpPr>
        <p:spPr>
          <a:xfrm>
            <a:off x="683280" y="678565"/>
            <a:ext cx="8002958"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2.3 FACE SEGMENTATION</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12C52D3-7FFE-C121-39A6-78908874F4AB}"/>
              </a:ext>
            </a:extLst>
          </p:cNvPr>
          <p:cNvPicPr>
            <a:picLocks noChangeAspect="1"/>
          </p:cNvPicPr>
          <p:nvPr/>
        </p:nvPicPr>
        <p:blipFill>
          <a:blip r:embed="rId2"/>
          <a:stretch>
            <a:fillRect/>
          </a:stretch>
        </p:blipFill>
        <p:spPr>
          <a:xfrm>
            <a:off x="9221915" y="6491388"/>
            <a:ext cx="2871465" cy="408467"/>
          </a:xfrm>
          <a:prstGeom prst="rect">
            <a:avLst/>
          </a:prstGeom>
        </p:spPr>
      </p:pic>
      <p:sp>
        <p:nvSpPr>
          <p:cNvPr id="8" name="TextBox 7">
            <a:extLst>
              <a:ext uri="{FF2B5EF4-FFF2-40B4-BE49-F238E27FC236}">
                <a16:creationId xmlns:a16="http://schemas.microsoft.com/office/drawing/2014/main" id="{DB449D17-097F-E756-C86D-88D49B62F63D}"/>
              </a:ext>
            </a:extLst>
          </p:cNvPr>
          <p:cNvSpPr txBox="1"/>
          <p:nvPr/>
        </p:nvSpPr>
        <p:spPr>
          <a:xfrm>
            <a:off x="957931" y="1726324"/>
            <a:ext cx="8263984" cy="400110"/>
          </a:xfrm>
          <a:prstGeom prst="rect">
            <a:avLst/>
          </a:prstGeom>
          <a:noFill/>
        </p:spPr>
        <p:txBody>
          <a:bodyPr wrap="square" rtlCol="0">
            <a:spAutoFit/>
          </a:bodyPr>
          <a:lstStyle/>
          <a:p>
            <a:pPr marL="342900" indent="-342900">
              <a:buFont typeface="Wingdings" panose="05000000000000000000" pitchFamily="2" charset="2"/>
              <a:buChar char="q"/>
            </a:pPr>
            <a:r>
              <a:rPr lang="en-IN" sz="2000" dirty="0"/>
              <a:t>2000+ frames in both fake and real directories</a:t>
            </a:r>
          </a:p>
        </p:txBody>
      </p:sp>
      <p:pic>
        <p:nvPicPr>
          <p:cNvPr id="14" name="Picture 13">
            <a:extLst>
              <a:ext uri="{FF2B5EF4-FFF2-40B4-BE49-F238E27FC236}">
                <a16:creationId xmlns:a16="http://schemas.microsoft.com/office/drawing/2014/main" id="{32DEE443-2EF8-6363-ACD2-82EB6221E562}"/>
              </a:ext>
            </a:extLst>
          </p:cNvPr>
          <p:cNvPicPr>
            <a:picLocks noChangeAspect="1"/>
          </p:cNvPicPr>
          <p:nvPr/>
        </p:nvPicPr>
        <p:blipFill>
          <a:blip r:embed="rId3"/>
          <a:stretch>
            <a:fillRect/>
          </a:stretch>
        </p:blipFill>
        <p:spPr>
          <a:xfrm>
            <a:off x="816989" y="2448927"/>
            <a:ext cx="3066554" cy="493819"/>
          </a:xfrm>
          <a:prstGeom prst="rect">
            <a:avLst/>
          </a:prstGeom>
        </p:spPr>
      </p:pic>
      <p:pic>
        <p:nvPicPr>
          <p:cNvPr id="15" name="Picture 14">
            <a:extLst>
              <a:ext uri="{FF2B5EF4-FFF2-40B4-BE49-F238E27FC236}">
                <a16:creationId xmlns:a16="http://schemas.microsoft.com/office/drawing/2014/main" id="{FBD764A3-A8B2-6DBE-C612-12DF4E5BF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667" y="3100804"/>
            <a:ext cx="5941638" cy="3255216"/>
          </a:xfrm>
          <a:prstGeom prst="rect">
            <a:avLst/>
          </a:prstGeom>
        </p:spPr>
      </p:pic>
      <p:pic>
        <p:nvPicPr>
          <p:cNvPr id="16" name="Picture 15">
            <a:extLst>
              <a:ext uri="{FF2B5EF4-FFF2-40B4-BE49-F238E27FC236}">
                <a16:creationId xmlns:a16="http://schemas.microsoft.com/office/drawing/2014/main" id="{F88A1332-E4C8-BE05-8B8C-C821486D2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914" y="3100804"/>
            <a:ext cx="5652006" cy="3242712"/>
          </a:xfrm>
          <a:prstGeom prst="rect">
            <a:avLst/>
          </a:prstGeom>
        </p:spPr>
      </p:pic>
    </p:spTree>
    <p:extLst>
      <p:ext uri="{BB962C8B-B14F-4D97-AF65-F5344CB8AC3E}">
        <p14:creationId xmlns:p14="http://schemas.microsoft.com/office/powerpoint/2010/main" val="32977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3F93D29C-6B34-5C39-8680-EED4236D04E3}"/>
              </a:ext>
            </a:extLst>
          </p:cNvPr>
          <p:cNvGrpSpPr/>
          <p:nvPr/>
        </p:nvGrpSpPr>
        <p:grpSpPr>
          <a:xfrm rot="7981906">
            <a:off x="8142997" y="3015839"/>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 name="Group 16">
            <a:extLst>
              <a:ext uri="{FF2B5EF4-FFF2-40B4-BE49-F238E27FC236}">
                <a16:creationId xmlns:a16="http://schemas.microsoft.com/office/drawing/2014/main" id="{0ECADCC6-AAE4-2E97-33AC-B82BE804CF56}"/>
              </a:ext>
            </a:extLst>
          </p:cNvPr>
          <p:cNvGrpSpPr/>
          <p:nvPr/>
        </p:nvGrpSpPr>
        <p:grpSpPr>
          <a:xfrm rot="472422">
            <a:off x="-3350765" y="-1032245"/>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2" name="TextBox 1">
            <a:extLst>
              <a:ext uri="{FF2B5EF4-FFF2-40B4-BE49-F238E27FC236}">
                <a16:creationId xmlns:a16="http://schemas.microsoft.com/office/drawing/2014/main" id="{A03415CE-78B5-0A37-799D-5EF4695EC602}"/>
              </a:ext>
            </a:extLst>
          </p:cNvPr>
          <p:cNvSpPr txBox="1"/>
          <p:nvPr/>
        </p:nvSpPr>
        <p:spPr>
          <a:xfrm>
            <a:off x="683280" y="678565"/>
            <a:ext cx="8002958"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2.4 CONTEXT SEGMENTATION</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12C52D3-7FFE-C121-39A6-78908874F4AB}"/>
              </a:ext>
            </a:extLst>
          </p:cNvPr>
          <p:cNvPicPr>
            <a:picLocks noChangeAspect="1"/>
          </p:cNvPicPr>
          <p:nvPr/>
        </p:nvPicPr>
        <p:blipFill>
          <a:blip r:embed="rId2"/>
          <a:stretch>
            <a:fillRect/>
          </a:stretch>
        </p:blipFill>
        <p:spPr>
          <a:xfrm>
            <a:off x="9221915" y="6491388"/>
            <a:ext cx="2871465" cy="408467"/>
          </a:xfrm>
          <a:prstGeom prst="rect">
            <a:avLst/>
          </a:prstGeom>
        </p:spPr>
      </p:pic>
      <p:sp>
        <p:nvSpPr>
          <p:cNvPr id="3" name="TextBox 2">
            <a:extLst>
              <a:ext uri="{FF2B5EF4-FFF2-40B4-BE49-F238E27FC236}">
                <a16:creationId xmlns:a16="http://schemas.microsoft.com/office/drawing/2014/main" id="{7ABA37E7-8382-798F-E344-B4B1A8D0C037}"/>
              </a:ext>
            </a:extLst>
          </p:cNvPr>
          <p:cNvSpPr txBox="1"/>
          <p:nvPr/>
        </p:nvSpPr>
        <p:spPr>
          <a:xfrm>
            <a:off x="681676" y="2107196"/>
            <a:ext cx="11260471" cy="3737946"/>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Face Detection and Landmark Extraction</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Uses MediaPipe's Face Mesh model to detect facial landmarks in the image.</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Creating the Mask</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Once the facial landmarks are detected, a binary mask is created. The facial landmarks are used to define a polygonal region covering the face.</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Applying Mask</a:t>
            </a:r>
            <a:endPar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resulting binary mask will have the facial region masked and the surrounding context is extracted.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Save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processed image with the face mask applied.</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97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3F93D29C-6B34-5C39-8680-EED4236D04E3}"/>
              </a:ext>
            </a:extLst>
          </p:cNvPr>
          <p:cNvGrpSpPr/>
          <p:nvPr/>
        </p:nvGrpSpPr>
        <p:grpSpPr>
          <a:xfrm rot="7981906">
            <a:off x="8142997" y="3015839"/>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 name="Group 16">
            <a:extLst>
              <a:ext uri="{FF2B5EF4-FFF2-40B4-BE49-F238E27FC236}">
                <a16:creationId xmlns:a16="http://schemas.microsoft.com/office/drawing/2014/main" id="{0ECADCC6-AAE4-2E97-33AC-B82BE804CF56}"/>
              </a:ext>
            </a:extLst>
          </p:cNvPr>
          <p:cNvGrpSpPr/>
          <p:nvPr/>
        </p:nvGrpSpPr>
        <p:grpSpPr>
          <a:xfrm rot="472422">
            <a:off x="-3350765" y="-1032245"/>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2" name="TextBox 1">
            <a:extLst>
              <a:ext uri="{FF2B5EF4-FFF2-40B4-BE49-F238E27FC236}">
                <a16:creationId xmlns:a16="http://schemas.microsoft.com/office/drawing/2014/main" id="{A03415CE-78B5-0A37-799D-5EF4695EC602}"/>
              </a:ext>
            </a:extLst>
          </p:cNvPr>
          <p:cNvSpPr txBox="1"/>
          <p:nvPr/>
        </p:nvSpPr>
        <p:spPr>
          <a:xfrm>
            <a:off x="683280" y="678565"/>
            <a:ext cx="8002958"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2.4 CONTEXT SEGMENTATION</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BA37E7-8382-798F-E344-B4B1A8D0C037}"/>
              </a:ext>
            </a:extLst>
          </p:cNvPr>
          <p:cNvSpPr txBox="1"/>
          <p:nvPr/>
        </p:nvSpPr>
        <p:spPr>
          <a:xfrm>
            <a:off x="683280" y="1767453"/>
            <a:ext cx="11260471" cy="967957"/>
          </a:xfrm>
          <a:prstGeom prst="rect">
            <a:avLst/>
          </a:prstGeom>
          <a:noFill/>
        </p:spPr>
        <p:txBody>
          <a:bodyPr wrap="square" rtlCol="0">
            <a:spAutoFit/>
          </a:bodyPr>
          <a:lstStyle/>
          <a:p>
            <a:pPr marL="342900" indent="-342900">
              <a:lnSpc>
                <a:spcPct val="150000"/>
              </a:lnSpc>
              <a:buFont typeface="Wingdings" panose="05000000000000000000" pitchFamily="2" charset="2"/>
              <a:buChar char="q"/>
              <a:defRPr/>
            </a:pPr>
            <a:r>
              <a:rPr lang="en-US" sz="2000" dirty="0"/>
              <a:t>2000+ frames in both fake and real folders combined.</a:t>
            </a:r>
          </a:p>
          <a:p>
            <a:pPr marR="0" lvl="0" algn="l" defTabSz="914400" rtl="0" eaLnBrk="1" fontAlgn="auto" latinLnBrk="0" hangingPunct="1">
              <a:lnSpc>
                <a:spcPct val="150000"/>
              </a:lnSpc>
              <a:spcBef>
                <a:spcPts val="0"/>
              </a:spcBef>
              <a:spcAft>
                <a:spcPts val="0"/>
              </a:spcAft>
              <a:buClrTx/>
              <a:buSzTx/>
              <a:tabLst/>
              <a:defRPr/>
            </a:pP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ADCFA23-8E8E-40DF-55D9-7A9830CAB4E0}"/>
              </a:ext>
            </a:extLst>
          </p:cNvPr>
          <p:cNvSpPr txBox="1"/>
          <p:nvPr/>
        </p:nvSpPr>
        <p:spPr>
          <a:xfrm>
            <a:off x="494530" y="2625304"/>
            <a:ext cx="9821916" cy="369332"/>
          </a:xfrm>
          <a:prstGeom prst="rect">
            <a:avLst/>
          </a:prstGeom>
          <a:noFill/>
        </p:spPr>
        <p:txBody>
          <a:bodyPr wrap="square">
            <a:spAutoFit/>
          </a:bodyPr>
          <a:lstStyle/>
          <a:p>
            <a:r>
              <a:rPr lang="en-IN" b="1" u="sng" dirty="0"/>
              <a:t>SAMPLE FRAMES EXTRACTED</a:t>
            </a:r>
          </a:p>
        </p:txBody>
      </p:sp>
      <p:pic>
        <p:nvPicPr>
          <p:cNvPr id="14" name="Picture 13">
            <a:extLst>
              <a:ext uri="{FF2B5EF4-FFF2-40B4-BE49-F238E27FC236}">
                <a16:creationId xmlns:a16="http://schemas.microsoft.com/office/drawing/2014/main" id="{1F311F37-A3C6-31C2-375A-34032F81E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78" y="3277205"/>
            <a:ext cx="5905827" cy="2910156"/>
          </a:xfrm>
          <a:prstGeom prst="rect">
            <a:avLst/>
          </a:prstGeom>
        </p:spPr>
      </p:pic>
      <p:pic>
        <p:nvPicPr>
          <p:cNvPr id="15" name="Picture 14">
            <a:extLst>
              <a:ext uri="{FF2B5EF4-FFF2-40B4-BE49-F238E27FC236}">
                <a16:creationId xmlns:a16="http://schemas.microsoft.com/office/drawing/2014/main" id="{50F36C10-1784-A284-2C48-9CB2D2BD4ACB}"/>
              </a:ext>
            </a:extLst>
          </p:cNvPr>
          <p:cNvPicPr>
            <a:picLocks noChangeAspect="1"/>
          </p:cNvPicPr>
          <p:nvPr/>
        </p:nvPicPr>
        <p:blipFill>
          <a:blip r:embed="rId3"/>
          <a:stretch>
            <a:fillRect/>
          </a:stretch>
        </p:blipFill>
        <p:spPr>
          <a:xfrm>
            <a:off x="6386544" y="3298385"/>
            <a:ext cx="5670742" cy="2921292"/>
          </a:xfrm>
          <a:prstGeom prst="rect">
            <a:avLst/>
          </a:prstGeom>
        </p:spPr>
      </p:pic>
      <p:pic>
        <p:nvPicPr>
          <p:cNvPr id="16" name="Picture 15">
            <a:extLst>
              <a:ext uri="{FF2B5EF4-FFF2-40B4-BE49-F238E27FC236}">
                <a16:creationId xmlns:a16="http://schemas.microsoft.com/office/drawing/2014/main" id="{967B7B1D-DEC5-F078-3830-89E2AAF024F3}"/>
              </a:ext>
            </a:extLst>
          </p:cNvPr>
          <p:cNvPicPr>
            <a:picLocks noChangeAspect="1"/>
          </p:cNvPicPr>
          <p:nvPr/>
        </p:nvPicPr>
        <p:blipFill>
          <a:blip r:embed="rId4"/>
          <a:stretch>
            <a:fillRect/>
          </a:stretch>
        </p:blipFill>
        <p:spPr>
          <a:xfrm>
            <a:off x="9140712" y="6472429"/>
            <a:ext cx="2871465" cy="408467"/>
          </a:xfrm>
          <a:prstGeom prst="rect">
            <a:avLst/>
          </a:prstGeom>
        </p:spPr>
      </p:pic>
    </p:spTree>
    <p:extLst>
      <p:ext uri="{BB962C8B-B14F-4D97-AF65-F5344CB8AC3E}">
        <p14:creationId xmlns:p14="http://schemas.microsoft.com/office/powerpoint/2010/main" val="2965180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0ECADCC6-AAE4-2E97-33AC-B82BE804CF56}"/>
              </a:ext>
            </a:extLst>
          </p:cNvPr>
          <p:cNvGrpSpPr/>
          <p:nvPr/>
        </p:nvGrpSpPr>
        <p:grpSpPr>
          <a:xfrm rot="472422">
            <a:off x="-1813627" y="-196437"/>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2" name="TextBox 1">
            <a:extLst>
              <a:ext uri="{FF2B5EF4-FFF2-40B4-BE49-F238E27FC236}">
                <a16:creationId xmlns:a16="http://schemas.microsoft.com/office/drawing/2014/main" id="{A03415CE-78B5-0A37-799D-5EF4695EC602}"/>
              </a:ext>
            </a:extLst>
          </p:cNvPr>
          <p:cNvSpPr txBox="1"/>
          <p:nvPr/>
        </p:nvSpPr>
        <p:spPr>
          <a:xfrm>
            <a:off x="60941" y="425054"/>
            <a:ext cx="11621075" cy="1200329"/>
          </a:xfrm>
          <a:prstGeom prst="rect">
            <a:avLst/>
          </a:prstGeom>
          <a:noFill/>
        </p:spPr>
        <p:txBody>
          <a:bodyPr wrap="square" rtlCol="0">
            <a:spAutoFit/>
          </a:bodyPr>
          <a:lstStyle/>
          <a:p>
            <a:pPr algn="ctr"/>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DEEPFAKE MODEL </a:t>
            </a:r>
          </a:p>
          <a:p>
            <a:pPr algn="ctr"/>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CREATION</a:t>
            </a:r>
          </a:p>
        </p:txBody>
      </p:sp>
      <p:pic>
        <p:nvPicPr>
          <p:cNvPr id="5" name="Picture 4">
            <a:extLst>
              <a:ext uri="{FF2B5EF4-FFF2-40B4-BE49-F238E27FC236}">
                <a16:creationId xmlns:a16="http://schemas.microsoft.com/office/drawing/2014/main" id="{D12C52D3-7FFE-C121-39A6-78908874F4AB}"/>
              </a:ext>
            </a:extLst>
          </p:cNvPr>
          <p:cNvPicPr>
            <a:picLocks noChangeAspect="1"/>
          </p:cNvPicPr>
          <p:nvPr/>
        </p:nvPicPr>
        <p:blipFill>
          <a:blip r:embed="rId2"/>
          <a:stretch>
            <a:fillRect/>
          </a:stretch>
        </p:blipFill>
        <p:spPr>
          <a:xfrm>
            <a:off x="9221915" y="6491388"/>
            <a:ext cx="2871465" cy="408467"/>
          </a:xfrm>
          <a:prstGeom prst="rect">
            <a:avLst/>
          </a:prstGeom>
        </p:spPr>
      </p:pic>
      <p:sp>
        <p:nvSpPr>
          <p:cNvPr id="3" name="TextBox 2">
            <a:extLst>
              <a:ext uri="{FF2B5EF4-FFF2-40B4-BE49-F238E27FC236}">
                <a16:creationId xmlns:a16="http://schemas.microsoft.com/office/drawing/2014/main" id="{7ABA37E7-8382-798F-E344-B4B1A8D0C037}"/>
              </a:ext>
            </a:extLst>
          </p:cNvPr>
          <p:cNvSpPr txBox="1"/>
          <p:nvPr/>
        </p:nvSpPr>
        <p:spPr>
          <a:xfrm>
            <a:off x="778900" y="1915848"/>
            <a:ext cx="11260471" cy="4938275"/>
          </a:xfrm>
          <a:prstGeom prst="rect">
            <a:avLst/>
          </a:prstGeom>
          <a:noFill/>
        </p:spPr>
        <p:txBody>
          <a:bodyPr wrap="square" rtlCol="0">
            <a:spAutoFit/>
          </a:bodyPr>
          <a:lstStyle/>
          <a:p>
            <a:pPr marL="457200" indent="-457200">
              <a:lnSpc>
                <a:spcPct val="200000"/>
              </a:lnSpc>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Three customized networks are created for feature extraction –</a:t>
            </a:r>
          </a:p>
          <a:p>
            <a:pPr marL="914400" lvl="1" indent="-457200">
              <a:lnSpc>
                <a:spcPct val="200000"/>
              </a:lnSpc>
              <a:buFont typeface="Courier New" panose="02070309020205020404" pitchFamily="49" charset="0"/>
              <a:buChar char="o"/>
              <a:defRPr/>
            </a:pP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Bounding Box Network </a:t>
            </a:r>
          </a:p>
          <a:p>
            <a:pPr marL="914400" lvl="1" indent="-457200">
              <a:lnSpc>
                <a:spcPct val="200000"/>
              </a:lnSpc>
              <a:buFont typeface="Courier New" panose="02070309020205020404" pitchFamily="49" charset="0"/>
              <a:buChar char="o"/>
              <a:defRPr/>
            </a:pPr>
            <a:r>
              <a:rPr lang="en-US" sz="2400" b="1" dirty="0">
                <a:latin typeface="Times New Roman" panose="02020603050405020304" pitchFamily="18" charset="0"/>
                <a:cs typeface="Times New Roman" panose="02020603050405020304" pitchFamily="18" charset="0"/>
              </a:rPr>
              <a:t> Face Network</a:t>
            </a:r>
            <a:endParaRPr lang="en-US" sz="2400" dirty="0">
              <a:latin typeface="Times New Roman" panose="02020603050405020304" pitchFamily="18" charset="0"/>
              <a:cs typeface="Times New Roman" panose="02020603050405020304" pitchFamily="18" charset="0"/>
            </a:endParaRPr>
          </a:p>
          <a:p>
            <a:pPr marL="914400" lvl="1" indent="-457200">
              <a:lnSpc>
                <a:spcPct val="200000"/>
              </a:lnSpc>
              <a:buFont typeface="Courier New" panose="02070309020205020404" pitchFamily="49" charset="0"/>
              <a:buChar char="o"/>
              <a:defRPr/>
            </a:pPr>
            <a:r>
              <a:rPr lang="en-US" sz="2400" b="1" dirty="0">
                <a:latin typeface="Times New Roman" panose="02020603050405020304" pitchFamily="18" charset="0"/>
                <a:cs typeface="Times New Roman" panose="02020603050405020304" pitchFamily="18" charset="0"/>
              </a:rPr>
              <a:t> Context Recognition Network</a:t>
            </a:r>
            <a:endParaRPr lang="en-US" sz="24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Ø"/>
              <a:defRPr/>
            </a:pPr>
            <a:r>
              <a:rPr lang="en-US" sz="2400" dirty="0">
                <a:latin typeface="Times New Roman" panose="02020603050405020304" pitchFamily="18" charset="0"/>
                <a:cs typeface="Times New Roman" panose="02020603050405020304" pitchFamily="18" charset="0"/>
              </a:rPr>
              <a:t>The resulted extracted features are concatenated and fed to </a:t>
            </a:r>
          </a:p>
          <a:p>
            <a:pPr marL="914400" lvl="1" indent="-457200">
              <a:lnSpc>
                <a:spcPct val="200000"/>
              </a:lnSpc>
              <a:buFont typeface="Courier New" panose="02070309020205020404" pitchFamily="49" charset="0"/>
              <a:buChar char="o"/>
              <a:defRPr/>
            </a:pPr>
            <a:r>
              <a:rPr lang="en-US" sz="2400" b="1" dirty="0">
                <a:latin typeface="Times New Roman" panose="02020603050405020304" pitchFamily="18" charset="0"/>
                <a:cs typeface="Times New Roman" panose="02020603050405020304" pitchFamily="18" charset="0"/>
              </a:rPr>
              <a:t>Classification Network</a:t>
            </a:r>
            <a:r>
              <a:rPr lang="en-US" sz="2400" dirty="0">
                <a:latin typeface="Times New Roman" panose="02020603050405020304" pitchFamily="18" charset="0"/>
                <a:cs typeface="Times New Roman" panose="02020603050405020304" pitchFamily="18" charset="0"/>
              </a:rPr>
              <a:t>.</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10CCC649-BFAD-A736-5E85-93642FC28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40" y="6126718"/>
            <a:ext cx="2811560" cy="685835"/>
          </a:xfrm>
          <a:prstGeom prst="rect">
            <a:avLst/>
          </a:prstGeom>
        </p:spPr>
      </p:pic>
    </p:spTree>
    <p:extLst>
      <p:ext uri="{BB962C8B-B14F-4D97-AF65-F5344CB8AC3E}">
        <p14:creationId xmlns:p14="http://schemas.microsoft.com/office/powerpoint/2010/main" val="1025541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3F93D29C-6B34-5C39-8680-EED4236D04E3}"/>
              </a:ext>
            </a:extLst>
          </p:cNvPr>
          <p:cNvGrpSpPr/>
          <p:nvPr/>
        </p:nvGrpSpPr>
        <p:grpSpPr>
          <a:xfrm rot="7981906">
            <a:off x="8142997" y="3015839"/>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 name="Group 16">
            <a:extLst>
              <a:ext uri="{FF2B5EF4-FFF2-40B4-BE49-F238E27FC236}">
                <a16:creationId xmlns:a16="http://schemas.microsoft.com/office/drawing/2014/main" id="{0ECADCC6-AAE4-2E97-33AC-B82BE804CF56}"/>
              </a:ext>
            </a:extLst>
          </p:cNvPr>
          <p:cNvGrpSpPr/>
          <p:nvPr/>
        </p:nvGrpSpPr>
        <p:grpSpPr>
          <a:xfrm rot="472422">
            <a:off x="-3400003" y="-992832"/>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2" name="TextBox 1">
            <a:extLst>
              <a:ext uri="{FF2B5EF4-FFF2-40B4-BE49-F238E27FC236}">
                <a16:creationId xmlns:a16="http://schemas.microsoft.com/office/drawing/2014/main" id="{A03415CE-78B5-0A37-799D-5EF4695EC602}"/>
              </a:ext>
            </a:extLst>
          </p:cNvPr>
          <p:cNvSpPr txBox="1"/>
          <p:nvPr/>
        </p:nvSpPr>
        <p:spPr>
          <a:xfrm>
            <a:off x="570071" y="380793"/>
            <a:ext cx="9879618" cy="1569660"/>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3.1 ARCHITECTURE FOR THE 3 FEATURE EXTRACTION NETWORKS</a:t>
            </a:r>
          </a:p>
          <a:p>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BA37E7-8382-798F-E344-B4B1A8D0C037}"/>
              </a:ext>
            </a:extLst>
          </p:cNvPr>
          <p:cNvSpPr txBox="1"/>
          <p:nvPr/>
        </p:nvSpPr>
        <p:spPr>
          <a:xfrm>
            <a:off x="360808" y="1593847"/>
            <a:ext cx="11372748" cy="5892382"/>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000" b="1" dirty="0"/>
              <a:t>Input Layer</a:t>
            </a:r>
            <a:endParaRPr lang="en-US" sz="2000" dirty="0"/>
          </a:p>
          <a:p>
            <a:pPr marL="342900" indent="-342900">
              <a:lnSpc>
                <a:spcPct val="150000"/>
              </a:lnSpc>
              <a:buFont typeface="Arial" panose="020B0604020202020204" pitchFamily="34" charset="0"/>
              <a:buChar char="•"/>
            </a:pPr>
            <a:r>
              <a:rPr lang="en-US" sz="2000" dirty="0"/>
              <a:t>The input layer implicitly defines the input shape of images as (128, 128, 3), indicating images of height 128, width 128, and 3 color channels (RGB).</a:t>
            </a:r>
          </a:p>
          <a:p>
            <a:pPr marL="342900" indent="-342900">
              <a:lnSpc>
                <a:spcPct val="150000"/>
              </a:lnSpc>
              <a:buFont typeface="Wingdings" panose="05000000000000000000" pitchFamily="2" charset="2"/>
              <a:buChar char="v"/>
            </a:pPr>
            <a:r>
              <a:rPr lang="en-US" sz="2000" b="1" dirty="0"/>
              <a:t>Hidden Layers </a:t>
            </a:r>
          </a:p>
          <a:p>
            <a:pPr marL="342900" indent="-342900">
              <a:lnSpc>
                <a:spcPct val="150000"/>
              </a:lnSpc>
              <a:buFont typeface="Arial" panose="020B0604020202020204" pitchFamily="34" charset="0"/>
              <a:buChar char="•"/>
            </a:pPr>
            <a:r>
              <a:rPr lang="en-US" sz="2000" dirty="0"/>
              <a:t>Multiple convolutional layers are stacked to extract hierarchical features from the input images. </a:t>
            </a:r>
          </a:p>
          <a:p>
            <a:pPr marL="342900" indent="-342900">
              <a:lnSpc>
                <a:spcPct val="150000"/>
              </a:lnSpc>
              <a:buFont typeface="Arial" panose="020B0604020202020204" pitchFamily="34" charset="0"/>
              <a:buChar char="•"/>
            </a:pPr>
            <a:r>
              <a:rPr lang="en-US" sz="2000" dirty="0"/>
              <a:t>These convolutional layers are followed by activation functions (ReLU), batch normalization, max-pooling, and dropout layers.</a:t>
            </a:r>
          </a:p>
          <a:p>
            <a:pPr marL="342900" indent="-342900">
              <a:lnSpc>
                <a:spcPct val="150000"/>
              </a:lnSpc>
              <a:buFont typeface="Wingdings" panose="05000000000000000000" pitchFamily="2" charset="2"/>
              <a:buChar char="v"/>
            </a:pPr>
            <a:r>
              <a:rPr lang="en-US" sz="2000" b="1" dirty="0"/>
              <a:t>Output Layer</a:t>
            </a:r>
          </a:p>
          <a:p>
            <a:pPr marL="342900" indent="-342900">
              <a:lnSpc>
                <a:spcPct val="150000"/>
              </a:lnSpc>
              <a:buFont typeface="Arial" panose="020B0604020202020204" pitchFamily="34" charset="0"/>
              <a:buChar char="•"/>
            </a:pPr>
            <a:r>
              <a:rPr lang="en-US" sz="2000" dirty="0"/>
              <a:t>Single output node representing the probability of an input image. </a:t>
            </a:r>
          </a:p>
          <a:p>
            <a:pPr marL="342900" indent="-342900">
              <a:lnSpc>
                <a:spcPct val="150000"/>
              </a:lnSpc>
              <a:buFont typeface="Arial" panose="020B0604020202020204" pitchFamily="34" charset="0"/>
              <a:buChar char="•"/>
            </a:pPr>
            <a:r>
              <a:rPr lang="en-US" sz="2000" dirty="0"/>
              <a:t>A sigmoid activation function is applied to the output node to squash the output values between 0 and 1.</a:t>
            </a:r>
          </a:p>
          <a:p>
            <a:endParaRPr lang="en-US" sz="2000" dirty="0"/>
          </a:p>
          <a:p>
            <a:pPr marL="342900" indent="-342900">
              <a:lnSpc>
                <a:spcPct val="150000"/>
              </a:lnSpc>
              <a:buFont typeface="Wingdings" panose="05000000000000000000" pitchFamily="2" charset="2"/>
              <a:buChar char="q"/>
              <a:defRPr/>
            </a:pPr>
            <a:endParaRPr lang="en-US" sz="2000" dirty="0"/>
          </a:p>
          <a:p>
            <a:pPr marR="0" lvl="0" algn="l" defTabSz="914400" rtl="0" eaLnBrk="1" fontAlgn="auto" latinLnBrk="0" hangingPunct="1">
              <a:lnSpc>
                <a:spcPct val="150000"/>
              </a:lnSpc>
              <a:spcBef>
                <a:spcPts val="0"/>
              </a:spcBef>
              <a:spcAft>
                <a:spcPts val="0"/>
              </a:spcAft>
              <a:buClrTx/>
              <a:buSzTx/>
              <a:tabLst/>
              <a:defRPr/>
            </a:pP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ADCFA23-8E8E-40DF-55D9-7A9830CAB4E0}"/>
              </a:ext>
            </a:extLst>
          </p:cNvPr>
          <p:cNvSpPr txBox="1"/>
          <p:nvPr/>
        </p:nvSpPr>
        <p:spPr>
          <a:xfrm>
            <a:off x="494530" y="2625304"/>
            <a:ext cx="9821916" cy="369332"/>
          </a:xfrm>
          <a:prstGeom prst="rect">
            <a:avLst/>
          </a:prstGeom>
          <a:noFill/>
        </p:spPr>
        <p:txBody>
          <a:bodyPr wrap="square">
            <a:spAutoFit/>
          </a:bodyPr>
          <a:lstStyle/>
          <a:p>
            <a:endParaRPr lang="en-IN" b="1" u="sng" dirty="0"/>
          </a:p>
        </p:txBody>
      </p:sp>
      <p:sp>
        <p:nvSpPr>
          <p:cNvPr id="5" name="TextBox 4">
            <a:extLst>
              <a:ext uri="{FF2B5EF4-FFF2-40B4-BE49-F238E27FC236}">
                <a16:creationId xmlns:a16="http://schemas.microsoft.com/office/drawing/2014/main" id="{3991F757-E62D-2008-06A2-4AA0A0F97F7F}"/>
              </a:ext>
            </a:extLst>
          </p:cNvPr>
          <p:cNvSpPr txBox="1"/>
          <p:nvPr/>
        </p:nvSpPr>
        <p:spPr>
          <a:xfrm>
            <a:off x="9040169" y="6469661"/>
            <a:ext cx="4313449" cy="369332"/>
          </a:xfrm>
          <a:prstGeom prst="rect">
            <a:avLst/>
          </a:prstGeom>
          <a:noFill/>
        </p:spPr>
        <p:txBody>
          <a:bodyPr wrap="square" rtlCol="0">
            <a:spAutoFit/>
          </a:bodyPr>
          <a:lstStyle/>
          <a:p>
            <a:r>
              <a:rPr lang="en-IN" b="1" i="1" dirty="0">
                <a:effectLst>
                  <a:outerShdw blurRad="38100" dist="38100" dir="2700000" algn="tl">
                    <a:srgbClr val="000000">
                      <a:alpha val="43137"/>
                    </a:srgbClr>
                  </a:outerShdw>
                </a:effectLst>
              </a:rPr>
              <a:t>DFD MODEL ARCHITECTURE</a:t>
            </a:r>
          </a:p>
        </p:txBody>
      </p:sp>
    </p:spTree>
    <p:extLst>
      <p:ext uri="{BB962C8B-B14F-4D97-AF65-F5344CB8AC3E}">
        <p14:creationId xmlns:p14="http://schemas.microsoft.com/office/powerpoint/2010/main" val="3928881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3F93D29C-6B34-5C39-8680-EED4236D04E3}"/>
              </a:ext>
            </a:extLst>
          </p:cNvPr>
          <p:cNvGrpSpPr/>
          <p:nvPr/>
        </p:nvGrpSpPr>
        <p:grpSpPr>
          <a:xfrm rot="7981906">
            <a:off x="7179013" y="-625283"/>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 name="TextBox 2">
            <a:extLst>
              <a:ext uri="{FF2B5EF4-FFF2-40B4-BE49-F238E27FC236}">
                <a16:creationId xmlns:a16="http://schemas.microsoft.com/office/drawing/2014/main" id="{D74BEC98-9382-885E-2C1B-87FBCCDACFA3}"/>
              </a:ext>
            </a:extLst>
          </p:cNvPr>
          <p:cNvSpPr txBox="1"/>
          <p:nvPr/>
        </p:nvSpPr>
        <p:spPr>
          <a:xfrm>
            <a:off x="408584" y="727115"/>
            <a:ext cx="3194612" cy="769441"/>
          </a:xfrm>
          <a:prstGeom prst="rect">
            <a:avLst/>
          </a:prstGeom>
          <a:noFill/>
        </p:spPr>
        <p:txBody>
          <a:bodyPr wrap="square" rtlCol="0">
            <a:spAutoFit/>
          </a:bodyPr>
          <a:lstStyle/>
          <a:p>
            <a:r>
              <a:rPr lang="en-US" sz="4400" b="1" dirty="0"/>
              <a:t>ABSTRACT</a:t>
            </a:r>
            <a:endParaRPr lang="en-IN" sz="4400" b="1" dirty="0"/>
          </a:p>
        </p:txBody>
      </p:sp>
      <p:sp>
        <p:nvSpPr>
          <p:cNvPr id="8" name="TextBox 7">
            <a:extLst>
              <a:ext uri="{FF2B5EF4-FFF2-40B4-BE49-F238E27FC236}">
                <a16:creationId xmlns:a16="http://schemas.microsoft.com/office/drawing/2014/main" id="{CCC818C3-D421-A912-9E67-786883D1EDAD}"/>
              </a:ext>
            </a:extLst>
          </p:cNvPr>
          <p:cNvSpPr txBox="1"/>
          <p:nvPr/>
        </p:nvSpPr>
        <p:spPr>
          <a:xfrm>
            <a:off x="1215934" y="2200436"/>
            <a:ext cx="9760131" cy="3046988"/>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growing computation power has made creating an indistinguishable synthesized video called as deepfakes very simple.</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Scenarios where deepfakes are used to create political distress, fake news, revenge porn, financial fraud are becoming common.</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response to the growing concern over deepfake technology's impact on media credibility, the project presents a comprehensive DFD system.</a:t>
            </a:r>
            <a:endParaRPr lang="en-IN" sz="2500" dirty="0">
              <a:latin typeface="+mj-lt"/>
            </a:endParaRPr>
          </a:p>
        </p:txBody>
      </p:sp>
    </p:spTree>
    <p:extLst>
      <p:ext uri="{BB962C8B-B14F-4D97-AF65-F5344CB8AC3E}">
        <p14:creationId xmlns:p14="http://schemas.microsoft.com/office/powerpoint/2010/main" val="3947576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3F93D29C-6B34-5C39-8680-EED4236D04E3}"/>
              </a:ext>
            </a:extLst>
          </p:cNvPr>
          <p:cNvGrpSpPr/>
          <p:nvPr/>
        </p:nvGrpSpPr>
        <p:grpSpPr>
          <a:xfrm rot="7981906">
            <a:off x="8142997" y="3015839"/>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 name="Group 16">
            <a:extLst>
              <a:ext uri="{FF2B5EF4-FFF2-40B4-BE49-F238E27FC236}">
                <a16:creationId xmlns:a16="http://schemas.microsoft.com/office/drawing/2014/main" id="{0ECADCC6-AAE4-2E97-33AC-B82BE804CF56}"/>
              </a:ext>
            </a:extLst>
          </p:cNvPr>
          <p:cNvGrpSpPr/>
          <p:nvPr/>
        </p:nvGrpSpPr>
        <p:grpSpPr>
          <a:xfrm rot="472422">
            <a:off x="-3400003" y="-992832"/>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2" name="TextBox 1">
            <a:extLst>
              <a:ext uri="{FF2B5EF4-FFF2-40B4-BE49-F238E27FC236}">
                <a16:creationId xmlns:a16="http://schemas.microsoft.com/office/drawing/2014/main" id="{A03415CE-78B5-0A37-799D-5EF4695EC602}"/>
              </a:ext>
            </a:extLst>
          </p:cNvPr>
          <p:cNvSpPr txBox="1"/>
          <p:nvPr/>
        </p:nvSpPr>
        <p:spPr>
          <a:xfrm>
            <a:off x="570071" y="380793"/>
            <a:ext cx="9879618" cy="1077218"/>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3.2 MULTI-MODAL CLASSIFICATION MODEL ARCHITECTURE</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BA37E7-8382-798F-E344-B4B1A8D0C037}"/>
              </a:ext>
            </a:extLst>
          </p:cNvPr>
          <p:cNvSpPr txBox="1"/>
          <p:nvPr/>
        </p:nvSpPr>
        <p:spPr>
          <a:xfrm>
            <a:off x="118628" y="1461157"/>
            <a:ext cx="11372748" cy="967957"/>
          </a:xfrm>
          <a:prstGeom prst="rect">
            <a:avLst/>
          </a:prstGeom>
          <a:noFill/>
        </p:spPr>
        <p:txBody>
          <a:bodyPr wrap="square" rtlCol="0">
            <a:spAutoFit/>
          </a:bodyPr>
          <a:lstStyle/>
          <a:p>
            <a:pPr marL="342900" indent="-342900">
              <a:lnSpc>
                <a:spcPct val="150000"/>
              </a:lnSpc>
              <a:buFont typeface="Wingdings" panose="05000000000000000000" pitchFamily="2" charset="2"/>
              <a:buChar char="q"/>
              <a:defRPr/>
            </a:pPr>
            <a:endParaRPr lang="en-US" sz="2000" dirty="0"/>
          </a:p>
          <a:p>
            <a:pPr marR="0" lvl="0" algn="l" defTabSz="914400" rtl="0" eaLnBrk="1" fontAlgn="auto" latinLnBrk="0" hangingPunct="1">
              <a:lnSpc>
                <a:spcPct val="150000"/>
              </a:lnSpc>
              <a:spcBef>
                <a:spcPts val="0"/>
              </a:spcBef>
              <a:spcAft>
                <a:spcPts val="0"/>
              </a:spcAft>
              <a:buClrTx/>
              <a:buSzTx/>
              <a:tabLst/>
              <a:defRPr/>
            </a:pP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ADCFA23-8E8E-40DF-55D9-7A9830CAB4E0}"/>
              </a:ext>
            </a:extLst>
          </p:cNvPr>
          <p:cNvSpPr txBox="1"/>
          <p:nvPr/>
        </p:nvSpPr>
        <p:spPr>
          <a:xfrm>
            <a:off x="494530" y="2625304"/>
            <a:ext cx="9821916" cy="369332"/>
          </a:xfrm>
          <a:prstGeom prst="rect">
            <a:avLst/>
          </a:prstGeom>
          <a:noFill/>
        </p:spPr>
        <p:txBody>
          <a:bodyPr wrap="square">
            <a:spAutoFit/>
          </a:bodyPr>
          <a:lstStyle/>
          <a:p>
            <a:endParaRPr lang="en-IN" b="1" u="sng" dirty="0"/>
          </a:p>
        </p:txBody>
      </p:sp>
      <p:sp>
        <p:nvSpPr>
          <p:cNvPr id="5" name="TextBox 4">
            <a:extLst>
              <a:ext uri="{FF2B5EF4-FFF2-40B4-BE49-F238E27FC236}">
                <a16:creationId xmlns:a16="http://schemas.microsoft.com/office/drawing/2014/main" id="{3991F757-E62D-2008-06A2-4AA0A0F97F7F}"/>
              </a:ext>
            </a:extLst>
          </p:cNvPr>
          <p:cNvSpPr txBox="1"/>
          <p:nvPr/>
        </p:nvSpPr>
        <p:spPr>
          <a:xfrm>
            <a:off x="9040169" y="6469661"/>
            <a:ext cx="4313449" cy="369332"/>
          </a:xfrm>
          <a:prstGeom prst="rect">
            <a:avLst/>
          </a:prstGeom>
          <a:noFill/>
        </p:spPr>
        <p:txBody>
          <a:bodyPr wrap="square" rtlCol="0">
            <a:spAutoFit/>
          </a:bodyPr>
          <a:lstStyle/>
          <a:p>
            <a:r>
              <a:rPr lang="en-IN" b="1" i="1" dirty="0">
                <a:effectLst>
                  <a:outerShdw blurRad="38100" dist="38100" dir="2700000" algn="tl">
                    <a:srgbClr val="000000">
                      <a:alpha val="43137"/>
                    </a:srgbClr>
                  </a:outerShdw>
                </a:effectLst>
              </a:rPr>
              <a:t>DFD MODEL ARCHITECTURE</a:t>
            </a:r>
          </a:p>
        </p:txBody>
      </p:sp>
      <p:sp>
        <p:nvSpPr>
          <p:cNvPr id="8" name="TextBox 7">
            <a:extLst>
              <a:ext uri="{FF2B5EF4-FFF2-40B4-BE49-F238E27FC236}">
                <a16:creationId xmlns:a16="http://schemas.microsoft.com/office/drawing/2014/main" id="{13CF09C1-D2AF-AF4A-7245-C9446FB599C3}"/>
              </a:ext>
            </a:extLst>
          </p:cNvPr>
          <p:cNvSpPr txBox="1"/>
          <p:nvPr/>
        </p:nvSpPr>
        <p:spPr>
          <a:xfrm>
            <a:off x="335510" y="1658216"/>
            <a:ext cx="11217892" cy="4619854"/>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b="1" dirty="0"/>
              <a:t>Input Layer</a:t>
            </a:r>
            <a:r>
              <a:rPr lang="en-US" dirty="0"/>
              <a:t>: </a:t>
            </a:r>
          </a:p>
          <a:p>
            <a:pPr marL="285750" indent="-285750">
              <a:lnSpc>
                <a:spcPct val="150000"/>
              </a:lnSpc>
              <a:buFont typeface="Arial" panose="020B0604020202020204" pitchFamily="34" charset="0"/>
              <a:buChar char="•"/>
            </a:pPr>
            <a:r>
              <a:rPr lang="en-US" dirty="0"/>
              <a:t>In the sequential model used, the Flatten layer is the first layer in the model. </a:t>
            </a:r>
          </a:p>
          <a:p>
            <a:pPr marL="285750" indent="-285750">
              <a:lnSpc>
                <a:spcPct val="150000"/>
              </a:lnSpc>
              <a:buFont typeface="Arial" panose="020B0604020202020204" pitchFamily="34" charset="0"/>
              <a:buChar char="•"/>
            </a:pPr>
            <a:r>
              <a:rPr lang="en-US" dirty="0"/>
              <a:t>It flattens the input data into a one-dimensional array.</a:t>
            </a:r>
          </a:p>
          <a:p>
            <a:pPr marL="285750" indent="-285750">
              <a:lnSpc>
                <a:spcPct val="150000"/>
              </a:lnSpc>
              <a:buFont typeface="Wingdings" panose="05000000000000000000" pitchFamily="2" charset="2"/>
              <a:buChar char="v"/>
            </a:pPr>
            <a:r>
              <a:rPr lang="en-US" b="1" dirty="0"/>
              <a:t>Hidden Layer </a:t>
            </a:r>
            <a:r>
              <a:rPr lang="en-US" dirty="0"/>
              <a:t>: </a:t>
            </a:r>
          </a:p>
          <a:p>
            <a:pPr marL="285750" indent="-285750">
              <a:lnSpc>
                <a:spcPct val="150000"/>
              </a:lnSpc>
              <a:buFont typeface="Arial" panose="020B0604020202020204" pitchFamily="34" charset="0"/>
              <a:buChar char="•"/>
            </a:pPr>
            <a:r>
              <a:rPr lang="en-US" dirty="0"/>
              <a:t>A single Dense layer</a:t>
            </a:r>
          </a:p>
          <a:p>
            <a:pPr marL="285750" indent="-285750">
              <a:lnSpc>
                <a:spcPct val="150000"/>
              </a:lnSpc>
              <a:buFont typeface="Arial" panose="020B0604020202020204" pitchFamily="34" charset="0"/>
              <a:buChar char="•"/>
            </a:pPr>
            <a:r>
              <a:rPr lang="en-US" dirty="0"/>
              <a:t>It receives the flattened input data and applies a set of weights to transform the input.</a:t>
            </a:r>
          </a:p>
          <a:p>
            <a:pPr marL="285750" indent="-285750">
              <a:lnSpc>
                <a:spcPct val="150000"/>
              </a:lnSpc>
              <a:buFont typeface="Arial" panose="020B0604020202020204" pitchFamily="34" charset="0"/>
              <a:buChar char="•"/>
            </a:pPr>
            <a:r>
              <a:rPr lang="en-US" dirty="0"/>
              <a:t>The layer also applies the sigmoid activation function to introduce non-linearity into the model.</a:t>
            </a:r>
          </a:p>
          <a:p>
            <a:pPr marL="285750" indent="-285750">
              <a:lnSpc>
                <a:spcPct val="150000"/>
              </a:lnSpc>
              <a:buFont typeface="Wingdings" panose="05000000000000000000" pitchFamily="2" charset="2"/>
              <a:buChar char="v"/>
            </a:pPr>
            <a:r>
              <a:rPr lang="en-US" b="1" dirty="0"/>
              <a:t>Output Layer</a:t>
            </a:r>
            <a:r>
              <a:rPr lang="en-US" dirty="0"/>
              <a:t>: </a:t>
            </a:r>
          </a:p>
          <a:p>
            <a:pPr marL="285750" indent="-285750">
              <a:lnSpc>
                <a:spcPct val="150000"/>
              </a:lnSpc>
              <a:buFont typeface="Arial" panose="020B0604020202020204" pitchFamily="34" charset="0"/>
              <a:buChar char="•"/>
            </a:pPr>
            <a:r>
              <a:rPr lang="en-US" dirty="0"/>
              <a:t>The output layer of the model is also a Dense layer with a single neuron. </a:t>
            </a:r>
          </a:p>
          <a:p>
            <a:pPr marL="285750" indent="-285750">
              <a:lnSpc>
                <a:spcPct val="150000"/>
              </a:lnSpc>
              <a:buFont typeface="Arial" panose="020B0604020202020204" pitchFamily="34" charset="0"/>
              <a:buChar char="•"/>
            </a:pPr>
            <a:r>
              <a:rPr lang="en-US" dirty="0"/>
              <a:t>It utilizes the sigmoid activation function to squash the output into the range [0,1] . </a:t>
            </a:r>
          </a:p>
          <a:p>
            <a:pPr marL="285750" indent="-285750">
              <a:lnSpc>
                <a:spcPct val="150000"/>
              </a:lnSpc>
              <a:buFont typeface="Arial" panose="020B0604020202020204" pitchFamily="34" charset="0"/>
              <a:buChar char="•"/>
            </a:pPr>
            <a:r>
              <a:rPr lang="en-US" dirty="0"/>
              <a:t>The output layer essentially makes the final decision regarding the classification of the input data.</a:t>
            </a:r>
          </a:p>
        </p:txBody>
      </p:sp>
    </p:spTree>
    <p:extLst>
      <p:ext uri="{BB962C8B-B14F-4D97-AF65-F5344CB8AC3E}">
        <p14:creationId xmlns:p14="http://schemas.microsoft.com/office/powerpoint/2010/main" val="55038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10802"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0ECADCC6-AAE4-2E97-33AC-B82BE804CF56}"/>
              </a:ext>
            </a:extLst>
          </p:cNvPr>
          <p:cNvGrpSpPr/>
          <p:nvPr/>
        </p:nvGrpSpPr>
        <p:grpSpPr>
          <a:xfrm rot="9767118">
            <a:off x="-1813627" y="-196437"/>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2" name="TextBox 1">
            <a:extLst>
              <a:ext uri="{FF2B5EF4-FFF2-40B4-BE49-F238E27FC236}">
                <a16:creationId xmlns:a16="http://schemas.microsoft.com/office/drawing/2014/main" id="{A03415CE-78B5-0A37-799D-5EF4695EC602}"/>
              </a:ext>
            </a:extLst>
          </p:cNvPr>
          <p:cNvSpPr txBox="1"/>
          <p:nvPr/>
        </p:nvSpPr>
        <p:spPr>
          <a:xfrm>
            <a:off x="-1988576" y="766412"/>
            <a:ext cx="11621075" cy="646331"/>
          </a:xfrm>
          <a:prstGeom prst="rect">
            <a:avLst/>
          </a:prstGeom>
          <a:noFill/>
        </p:spPr>
        <p:txBody>
          <a:bodyPr wrap="square" rtlCol="0">
            <a:spAutoFit/>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TRAINING PROCESS</a:t>
            </a:r>
          </a:p>
        </p:txBody>
      </p:sp>
      <p:pic>
        <p:nvPicPr>
          <p:cNvPr id="5" name="Picture 4">
            <a:extLst>
              <a:ext uri="{FF2B5EF4-FFF2-40B4-BE49-F238E27FC236}">
                <a16:creationId xmlns:a16="http://schemas.microsoft.com/office/drawing/2014/main" id="{D12C52D3-7FFE-C121-39A6-78908874F4AB}"/>
              </a:ext>
            </a:extLst>
          </p:cNvPr>
          <p:cNvPicPr>
            <a:picLocks noChangeAspect="1"/>
          </p:cNvPicPr>
          <p:nvPr/>
        </p:nvPicPr>
        <p:blipFill>
          <a:blip r:embed="rId2"/>
          <a:stretch>
            <a:fillRect/>
          </a:stretch>
        </p:blipFill>
        <p:spPr>
          <a:xfrm>
            <a:off x="9221915" y="6491388"/>
            <a:ext cx="2871465" cy="408467"/>
          </a:xfrm>
          <a:prstGeom prst="rect">
            <a:avLst/>
          </a:prstGeom>
        </p:spPr>
      </p:pic>
      <p:pic>
        <p:nvPicPr>
          <p:cNvPr id="15" name="Picture 14">
            <a:extLst>
              <a:ext uri="{FF2B5EF4-FFF2-40B4-BE49-F238E27FC236}">
                <a16:creationId xmlns:a16="http://schemas.microsoft.com/office/drawing/2014/main" id="{10CCC649-BFAD-A736-5E85-93642FC28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40" y="6126718"/>
            <a:ext cx="2811560" cy="685835"/>
          </a:xfrm>
          <a:prstGeom prst="rect">
            <a:avLst/>
          </a:prstGeom>
        </p:spPr>
      </p:pic>
      <p:sp>
        <p:nvSpPr>
          <p:cNvPr id="6" name="TextBox 5">
            <a:extLst>
              <a:ext uri="{FF2B5EF4-FFF2-40B4-BE49-F238E27FC236}">
                <a16:creationId xmlns:a16="http://schemas.microsoft.com/office/drawing/2014/main" id="{5550C031-DD95-4125-EE56-A54EAF91C9D0}"/>
              </a:ext>
            </a:extLst>
          </p:cNvPr>
          <p:cNvSpPr txBox="1"/>
          <p:nvPr/>
        </p:nvSpPr>
        <p:spPr>
          <a:xfrm>
            <a:off x="1178019" y="2040441"/>
            <a:ext cx="10068678" cy="3293209"/>
          </a:xfrm>
          <a:prstGeom prst="rect">
            <a:avLst/>
          </a:prstGeom>
          <a:noFill/>
        </p:spPr>
        <p:txBody>
          <a:bodyPr wrap="square" rtlCol="0">
            <a:spAutoFit/>
          </a:bodyPr>
          <a:lstStyle/>
          <a:p>
            <a:pPr marL="342900" indent="-342900">
              <a:buFont typeface="Wingdings" panose="05000000000000000000" pitchFamily="2" charset="2"/>
              <a:buChar char="q"/>
            </a:pPr>
            <a:r>
              <a:rPr lang="en-IN" sz="2000" b="1" dirty="0">
                <a:latin typeface="Times New Roman" panose="02020603050405020304" pitchFamily="18" charset="0"/>
                <a:cs typeface="Times New Roman" panose="02020603050405020304" pitchFamily="18" charset="0"/>
              </a:rPr>
              <a:t>GENERAL STEPS</a:t>
            </a:r>
            <a:r>
              <a:rPr lang="en-IN" sz="2000" dirty="0">
                <a:latin typeface="Times New Roman" panose="02020603050405020304" pitchFamily="18" charset="0"/>
                <a:cs typeface="Times New Roman" panose="02020603050405020304" pitchFamily="18" charset="0"/>
              </a:rPr>
              <a:t> </a:t>
            </a:r>
          </a:p>
          <a:p>
            <a:endParaRPr lang="en-IN" sz="2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DATA LOADING AND RESIZING</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ASSIGN LABELS [0 – REAL AND 1- FAKE]</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MODEL COMPILATION – ADAM OPTIMIZER IS USED</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TRAINING PROCESS</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SAVE THE BEST MODEL</a:t>
            </a:r>
          </a:p>
          <a:p>
            <a:endParaRPr lang="en-IN" dirty="0"/>
          </a:p>
        </p:txBody>
      </p:sp>
    </p:spTree>
    <p:extLst>
      <p:ext uri="{BB962C8B-B14F-4D97-AF65-F5344CB8AC3E}">
        <p14:creationId xmlns:p14="http://schemas.microsoft.com/office/powerpoint/2010/main" val="381022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10802"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0ECADCC6-AAE4-2E97-33AC-B82BE804CF56}"/>
              </a:ext>
            </a:extLst>
          </p:cNvPr>
          <p:cNvGrpSpPr/>
          <p:nvPr/>
        </p:nvGrpSpPr>
        <p:grpSpPr>
          <a:xfrm rot="9767118">
            <a:off x="-1813627" y="-196437"/>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5" name="Picture 4">
            <a:extLst>
              <a:ext uri="{FF2B5EF4-FFF2-40B4-BE49-F238E27FC236}">
                <a16:creationId xmlns:a16="http://schemas.microsoft.com/office/drawing/2014/main" id="{D12C52D3-7FFE-C121-39A6-78908874F4AB}"/>
              </a:ext>
            </a:extLst>
          </p:cNvPr>
          <p:cNvPicPr>
            <a:picLocks noChangeAspect="1"/>
          </p:cNvPicPr>
          <p:nvPr/>
        </p:nvPicPr>
        <p:blipFill>
          <a:blip r:embed="rId2"/>
          <a:stretch>
            <a:fillRect/>
          </a:stretch>
        </p:blipFill>
        <p:spPr>
          <a:xfrm>
            <a:off x="9221915" y="6491388"/>
            <a:ext cx="2871465" cy="408467"/>
          </a:xfrm>
          <a:prstGeom prst="rect">
            <a:avLst/>
          </a:prstGeom>
        </p:spPr>
      </p:pic>
      <p:pic>
        <p:nvPicPr>
          <p:cNvPr id="15" name="Picture 14">
            <a:extLst>
              <a:ext uri="{FF2B5EF4-FFF2-40B4-BE49-F238E27FC236}">
                <a16:creationId xmlns:a16="http://schemas.microsoft.com/office/drawing/2014/main" id="{10CCC649-BFAD-A736-5E85-93642FC28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40" y="6126718"/>
            <a:ext cx="2811560" cy="685835"/>
          </a:xfrm>
          <a:prstGeom prst="rect">
            <a:avLst/>
          </a:prstGeom>
        </p:spPr>
      </p:pic>
      <p:sp>
        <p:nvSpPr>
          <p:cNvPr id="3" name="TextBox 2">
            <a:extLst>
              <a:ext uri="{FF2B5EF4-FFF2-40B4-BE49-F238E27FC236}">
                <a16:creationId xmlns:a16="http://schemas.microsoft.com/office/drawing/2014/main" id="{86FC02E7-1328-A2BD-C136-B1086BB368CF}"/>
              </a:ext>
            </a:extLst>
          </p:cNvPr>
          <p:cNvSpPr txBox="1"/>
          <p:nvPr/>
        </p:nvSpPr>
        <p:spPr>
          <a:xfrm>
            <a:off x="358063" y="427038"/>
            <a:ext cx="11067393" cy="6678751"/>
          </a:xfrm>
          <a:prstGeom prst="rect">
            <a:avLst/>
          </a:prstGeom>
          <a:noFill/>
        </p:spPr>
        <p:txBody>
          <a:bodyPr wrap="square" rtlCol="0">
            <a:spAutoFit/>
          </a:bodyPr>
          <a:lstStyle/>
          <a:p>
            <a:pPr marL="342900" indent="-342900">
              <a:buFont typeface="Wingdings" panose="05000000000000000000" pitchFamily="2" charset="2"/>
              <a:buChar char="q"/>
            </a:pPr>
            <a:r>
              <a:rPr lang="en-IN" sz="2000" b="1" u="sng" dirty="0">
                <a:latin typeface="Times New Roman" panose="02020603050405020304" pitchFamily="18" charset="0"/>
                <a:cs typeface="Times New Roman" panose="02020603050405020304" pitchFamily="18" charset="0"/>
              </a:rPr>
              <a:t>TRAINING PROCESS</a:t>
            </a:r>
          </a:p>
          <a:p>
            <a:pPr marL="285750" indent="-285750" algn="just">
              <a:lnSpc>
                <a:spcPct val="150000"/>
              </a:lnSpc>
              <a:buFont typeface="Arial" panose="020B0604020202020204" pitchFamily="34" charset="0"/>
              <a:buChar char="•"/>
            </a:pPr>
            <a:r>
              <a:rPr lang="en-US" sz="2000" dirty="0"/>
              <a:t>Training data  and labels are provided as input.</a:t>
            </a:r>
          </a:p>
          <a:p>
            <a:pPr marL="285750" indent="-285750" algn="just">
              <a:lnSpc>
                <a:spcPct val="150000"/>
              </a:lnSpc>
              <a:buFont typeface="Arial" panose="020B0604020202020204" pitchFamily="34" charset="0"/>
              <a:buChar char="•"/>
            </a:pPr>
            <a:r>
              <a:rPr lang="en-US" sz="2000" dirty="0"/>
              <a:t>The number of training epochs is set to 60. </a:t>
            </a:r>
          </a:p>
          <a:p>
            <a:pPr marL="285750" indent="-285750" algn="just">
              <a:lnSpc>
                <a:spcPct val="150000"/>
              </a:lnSpc>
              <a:buFont typeface="Arial" panose="020B0604020202020204" pitchFamily="34" charset="0"/>
              <a:buChar char="•"/>
            </a:pPr>
            <a:r>
              <a:rPr lang="en-US" sz="2000" dirty="0"/>
              <a:t>During training, the model adjusts its internal parameters (weights and biases) to minimize the loss function and improve its ability to correctly classify images.</a:t>
            </a:r>
          </a:p>
          <a:p>
            <a:pPr marL="285750" indent="-285750" algn="just">
              <a:lnSpc>
                <a:spcPct val="150000"/>
              </a:lnSpc>
              <a:buFont typeface="Arial" panose="020B0604020202020204" pitchFamily="34" charset="0"/>
              <a:buChar char="•"/>
            </a:pPr>
            <a:r>
              <a:rPr lang="en-US" sz="2000" dirty="0"/>
              <a:t>At the end of each epoch, the model's performance on the training data is evaluated.</a:t>
            </a:r>
          </a:p>
          <a:p>
            <a:pPr algn="just">
              <a:lnSpc>
                <a:spcPct val="150000"/>
              </a:lnSpc>
            </a:pPr>
            <a:endParaRPr lang="en-US" sz="2000" u="sng" dirty="0"/>
          </a:p>
          <a:p>
            <a:pPr marL="342900" indent="-342900" algn="just">
              <a:buFont typeface="Wingdings" panose="05000000000000000000" pitchFamily="2" charset="2"/>
              <a:buChar char="q"/>
            </a:pPr>
            <a:r>
              <a:rPr lang="en-US" sz="2000" b="1" u="sng" dirty="0">
                <a:latin typeface="Times New Roman" panose="02020603050405020304" pitchFamily="18" charset="0"/>
                <a:cs typeface="Times New Roman" panose="02020603050405020304" pitchFamily="18" charset="0"/>
              </a:rPr>
              <a:t>MODEL CHECKPOINTING</a:t>
            </a:r>
          </a:p>
          <a:p>
            <a:pPr marL="285750" indent="-285750" algn="just">
              <a:lnSpc>
                <a:spcPct val="150000"/>
              </a:lnSpc>
              <a:buFont typeface="Arial" panose="020B0604020202020204" pitchFamily="34" charset="0"/>
              <a:buChar char="•"/>
            </a:pPr>
            <a:r>
              <a:rPr lang="en-US" sz="2000" dirty="0"/>
              <a:t>A ModelCheckpoint callback is defined to save the model with the best accuracy seen during training.</a:t>
            </a:r>
          </a:p>
          <a:p>
            <a:pPr marL="285750" indent="-285750" algn="just">
              <a:lnSpc>
                <a:spcPct val="150000"/>
              </a:lnSpc>
              <a:buFont typeface="Arial" panose="020B0604020202020204" pitchFamily="34" charset="0"/>
              <a:buChar char="•"/>
            </a:pPr>
            <a:r>
              <a:rPr lang="en-US" sz="2000" dirty="0"/>
              <a:t>The callback monitors the 'accuracy' metric and saves the model weights to a file  whenever there's an improvement in accuracy compared to the previous best model.</a:t>
            </a:r>
          </a:p>
          <a:p>
            <a:pPr marL="285750" indent="-285750" algn="just">
              <a:buFont typeface="Arial" panose="020B0604020202020204" pitchFamily="34" charset="0"/>
              <a:buChar char="•"/>
            </a:pPr>
            <a:endParaRPr lang="en-US" sz="2000" dirty="0"/>
          </a:p>
          <a:p>
            <a:pPr marL="342900" indent="-342900" algn="just">
              <a:buFont typeface="Wingdings" panose="05000000000000000000" pitchFamily="2" charset="2"/>
              <a:buChar char="q"/>
            </a:pPr>
            <a:r>
              <a:rPr lang="en-US" sz="2000" b="1" u="sng" dirty="0">
                <a:latin typeface="Times New Roman" panose="02020603050405020304" pitchFamily="18" charset="0"/>
                <a:cs typeface="Times New Roman" panose="02020603050405020304" pitchFamily="18" charset="0"/>
              </a:rPr>
              <a:t>SAVING THE MODELS</a:t>
            </a:r>
          </a:p>
          <a:p>
            <a:pPr marL="342900" indent="-342900" algn="just">
              <a:lnSpc>
                <a:spcPct val="150000"/>
              </a:lnSpc>
              <a:buFont typeface="Arial" panose="020B0604020202020204" pitchFamily="34" charset="0"/>
              <a:buChar char="•"/>
            </a:pPr>
            <a:r>
              <a:rPr lang="en-US" sz="2000" dirty="0"/>
              <a:t>After training completes, the trained model is saved.</a:t>
            </a:r>
            <a:endParaRPr lang="en-IN" sz="2000" dirty="0"/>
          </a:p>
          <a:p>
            <a:pPr marL="285750" indent="-285750">
              <a:lnSpc>
                <a:spcPct val="150000"/>
              </a:lnSpc>
              <a:buFont typeface="Arial" panose="020B0604020202020204" pitchFamily="34" charset="0"/>
              <a:buChar char="•"/>
            </a:pPr>
            <a:endParaRPr lang="en-IN" sz="2000" dirty="0"/>
          </a:p>
          <a:p>
            <a:endParaRPr lang="en-IN" dirty="0"/>
          </a:p>
        </p:txBody>
      </p:sp>
      <p:sp>
        <p:nvSpPr>
          <p:cNvPr id="7" name="TextBox 6">
            <a:extLst>
              <a:ext uri="{FF2B5EF4-FFF2-40B4-BE49-F238E27FC236}">
                <a16:creationId xmlns:a16="http://schemas.microsoft.com/office/drawing/2014/main" id="{BC99AEAD-304F-66E4-FC74-885AA7A3DCB6}"/>
              </a:ext>
            </a:extLst>
          </p:cNvPr>
          <p:cNvSpPr txBox="1"/>
          <p:nvPr/>
        </p:nvSpPr>
        <p:spPr>
          <a:xfrm>
            <a:off x="9532564" y="6465945"/>
            <a:ext cx="2743783" cy="369332"/>
          </a:xfrm>
          <a:prstGeom prst="rect">
            <a:avLst/>
          </a:prstGeom>
          <a:noFill/>
        </p:spPr>
        <p:txBody>
          <a:bodyPr wrap="square" rtlCol="0">
            <a:spAutoFit/>
          </a:bodyPr>
          <a:lstStyle/>
          <a:p>
            <a:r>
              <a:rPr lang="en-IN" b="1" i="1" dirty="0"/>
              <a:t>TRAINING PROCESS</a:t>
            </a:r>
          </a:p>
        </p:txBody>
      </p:sp>
    </p:spTree>
    <p:extLst>
      <p:ext uri="{BB962C8B-B14F-4D97-AF65-F5344CB8AC3E}">
        <p14:creationId xmlns:p14="http://schemas.microsoft.com/office/powerpoint/2010/main" val="3547778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10802"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0ECADCC6-AAE4-2E97-33AC-B82BE804CF56}"/>
              </a:ext>
            </a:extLst>
          </p:cNvPr>
          <p:cNvGrpSpPr/>
          <p:nvPr/>
        </p:nvGrpSpPr>
        <p:grpSpPr>
          <a:xfrm rot="9767118">
            <a:off x="-1813627" y="-196437"/>
            <a:ext cx="18046185" cy="8973446"/>
            <a:chOff x="-10341285" y="-6942216"/>
            <a:chExt cx="17608928" cy="8292075"/>
          </a:xfrm>
        </p:grpSpPr>
        <p:grpSp>
          <p:nvGrpSpPr>
            <p:cNvPr id="18" name="Group 17">
              <a:extLst>
                <a:ext uri="{FF2B5EF4-FFF2-40B4-BE49-F238E27FC236}">
                  <a16:creationId xmlns:a16="http://schemas.microsoft.com/office/drawing/2014/main" id="{014DCC9E-A964-3C4F-93CA-59E6E9BA5C75}"/>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31" name="Group 30">
                <a:extLst>
                  <a:ext uri="{FF2B5EF4-FFF2-40B4-BE49-F238E27FC236}">
                    <a16:creationId xmlns:a16="http://schemas.microsoft.com/office/drawing/2014/main" id="{F700FE21-01C4-3C7D-FA6F-69F6FB4661A4}"/>
                  </a:ext>
                </a:extLst>
              </p:cNvPr>
              <p:cNvGrpSpPr/>
              <p:nvPr/>
            </p:nvGrpSpPr>
            <p:grpSpPr>
              <a:xfrm>
                <a:off x="387344" y="-3015029"/>
                <a:ext cx="2431069" cy="9537749"/>
                <a:chOff x="234944" y="-3167429"/>
                <a:chExt cx="2431069" cy="9537749"/>
              </a:xfrm>
              <a:grpFill/>
            </p:grpSpPr>
            <p:sp>
              <p:nvSpPr>
                <p:cNvPr id="36" name="Rectangle 35">
                  <a:extLst>
                    <a:ext uri="{FF2B5EF4-FFF2-40B4-BE49-F238E27FC236}">
                      <a16:creationId xmlns:a16="http://schemas.microsoft.com/office/drawing/2014/main" id="{0F1978B2-F662-A5AC-D248-317511D8BE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2FC4D6D-351A-376F-6795-D75D9BE681C5}"/>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8C430B1E-158B-2FB4-EACF-25C4F01A5D6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FC55D86C-20F2-4E1D-5543-396591DB72C4}"/>
                  </a:ext>
                </a:extLst>
              </p:cNvPr>
              <p:cNvGrpSpPr/>
              <p:nvPr/>
            </p:nvGrpSpPr>
            <p:grpSpPr>
              <a:xfrm>
                <a:off x="3054106" y="-5117751"/>
                <a:ext cx="2431069" cy="9537749"/>
                <a:chOff x="234944" y="-3167429"/>
                <a:chExt cx="2431069" cy="9537749"/>
              </a:xfrm>
              <a:grpFill/>
            </p:grpSpPr>
            <p:sp>
              <p:nvSpPr>
                <p:cNvPr id="33" name="Rectangle 32">
                  <a:extLst>
                    <a:ext uri="{FF2B5EF4-FFF2-40B4-BE49-F238E27FC236}">
                      <a16:creationId xmlns:a16="http://schemas.microsoft.com/office/drawing/2014/main" id="{0854D06A-72AB-8CDF-2E6B-45A16CE1A5C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2378244A-1766-92AC-E79B-25E3C1B7E22E}"/>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A0205140-5089-9DD6-0E05-7B09883BF647}"/>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9" name="Group 18">
              <a:extLst>
                <a:ext uri="{FF2B5EF4-FFF2-40B4-BE49-F238E27FC236}">
                  <a16:creationId xmlns:a16="http://schemas.microsoft.com/office/drawing/2014/main" id="{CB3F44EC-F309-B54C-1510-834D13BE7EA9}"/>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20" name="Group 19">
                <a:extLst>
                  <a:ext uri="{FF2B5EF4-FFF2-40B4-BE49-F238E27FC236}">
                    <a16:creationId xmlns:a16="http://schemas.microsoft.com/office/drawing/2014/main" id="{9D43C1F0-BF5F-DB95-AFAB-01CDF220DCFB}"/>
                  </a:ext>
                </a:extLst>
              </p:cNvPr>
              <p:cNvGrpSpPr/>
              <p:nvPr/>
            </p:nvGrpSpPr>
            <p:grpSpPr>
              <a:xfrm>
                <a:off x="387344" y="-3015029"/>
                <a:ext cx="2431069" cy="9537749"/>
                <a:chOff x="234944" y="-3167429"/>
                <a:chExt cx="2431069" cy="9537749"/>
              </a:xfrm>
              <a:grpFill/>
            </p:grpSpPr>
            <p:sp>
              <p:nvSpPr>
                <p:cNvPr id="28" name="Rectangle 27">
                  <a:extLst>
                    <a:ext uri="{FF2B5EF4-FFF2-40B4-BE49-F238E27FC236}">
                      <a16:creationId xmlns:a16="http://schemas.microsoft.com/office/drawing/2014/main" id="{58986C2F-1A45-A679-0B56-5840DA257E5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4E98A2AC-1172-0AFF-7A87-7620708A32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CA685BEF-8F69-0361-E86A-0A397E565F5F}"/>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1" name="Group 20">
                <a:extLst>
                  <a:ext uri="{FF2B5EF4-FFF2-40B4-BE49-F238E27FC236}">
                    <a16:creationId xmlns:a16="http://schemas.microsoft.com/office/drawing/2014/main" id="{62EC052F-53EF-310C-ED75-5CFCA3867E17}"/>
                  </a:ext>
                </a:extLst>
              </p:cNvPr>
              <p:cNvGrpSpPr/>
              <p:nvPr/>
            </p:nvGrpSpPr>
            <p:grpSpPr>
              <a:xfrm>
                <a:off x="3054106" y="-5117751"/>
                <a:ext cx="2431069" cy="9537749"/>
                <a:chOff x="234944" y="-3167429"/>
                <a:chExt cx="2431069" cy="9537749"/>
              </a:xfrm>
              <a:grpFill/>
            </p:grpSpPr>
            <p:sp>
              <p:nvSpPr>
                <p:cNvPr id="22" name="Rectangle 21">
                  <a:extLst>
                    <a:ext uri="{FF2B5EF4-FFF2-40B4-BE49-F238E27FC236}">
                      <a16:creationId xmlns:a16="http://schemas.microsoft.com/office/drawing/2014/main" id="{AABD082C-57F7-1009-175B-81F27A410A5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FBD8A01-092A-2B72-021C-AE610184CEA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C6F79798-76A2-1BE2-DE65-C5024614A98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5" name="Picture 4">
            <a:extLst>
              <a:ext uri="{FF2B5EF4-FFF2-40B4-BE49-F238E27FC236}">
                <a16:creationId xmlns:a16="http://schemas.microsoft.com/office/drawing/2014/main" id="{D12C52D3-7FFE-C121-39A6-78908874F4AB}"/>
              </a:ext>
            </a:extLst>
          </p:cNvPr>
          <p:cNvPicPr>
            <a:picLocks noChangeAspect="1"/>
          </p:cNvPicPr>
          <p:nvPr/>
        </p:nvPicPr>
        <p:blipFill>
          <a:blip r:embed="rId2"/>
          <a:stretch>
            <a:fillRect/>
          </a:stretch>
        </p:blipFill>
        <p:spPr>
          <a:xfrm>
            <a:off x="9221915" y="6491388"/>
            <a:ext cx="2871465" cy="408467"/>
          </a:xfrm>
          <a:prstGeom prst="rect">
            <a:avLst/>
          </a:prstGeom>
        </p:spPr>
      </p:pic>
      <p:pic>
        <p:nvPicPr>
          <p:cNvPr id="15" name="Picture 14">
            <a:extLst>
              <a:ext uri="{FF2B5EF4-FFF2-40B4-BE49-F238E27FC236}">
                <a16:creationId xmlns:a16="http://schemas.microsoft.com/office/drawing/2014/main" id="{10CCC649-BFAD-A736-5E85-93642FC28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40" y="6126718"/>
            <a:ext cx="2811560" cy="685835"/>
          </a:xfrm>
          <a:prstGeom prst="rect">
            <a:avLst/>
          </a:prstGeom>
        </p:spPr>
      </p:pic>
      <p:sp>
        <p:nvSpPr>
          <p:cNvPr id="3" name="TextBox 2">
            <a:extLst>
              <a:ext uri="{FF2B5EF4-FFF2-40B4-BE49-F238E27FC236}">
                <a16:creationId xmlns:a16="http://schemas.microsoft.com/office/drawing/2014/main" id="{86FC02E7-1328-A2BD-C136-B1086BB368CF}"/>
              </a:ext>
            </a:extLst>
          </p:cNvPr>
          <p:cNvSpPr txBox="1"/>
          <p:nvPr/>
        </p:nvSpPr>
        <p:spPr>
          <a:xfrm>
            <a:off x="358063" y="427038"/>
            <a:ext cx="11067393" cy="830997"/>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IN" sz="2000" dirty="0"/>
          </a:p>
          <a:p>
            <a:endParaRPr lang="en-IN" dirty="0"/>
          </a:p>
        </p:txBody>
      </p:sp>
      <p:sp>
        <p:nvSpPr>
          <p:cNvPr id="7" name="TextBox 6">
            <a:extLst>
              <a:ext uri="{FF2B5EF4-FFF2-40B4-BE49-F238E27FC236}">
                <a16:creationId xmlns:a16="http://schemas.microsoft.com/office/drawing/2014/main" id="{BC99AEAD-304F-66E4-FC74-885AA7A3DCB6}"/>
              </a:ext>
            </a:extLst>
          </p:cNvPr>
          <p:cNvSpPr txBox="1"/>
          <p:nvPr/>
        </p:nvSpPr>
        <p:spPr>
          <a:xfrm>
            <a:off x="9532564" y="6465945"/>
            <a:ext cx="2743783" cy="369332"/>
          </a:xfrm>
          <a:prstGeom prst="rect">
            <a:avLst/>
          </a:prstGeom>
          <a:noFill/>
        </p:spPr>
        <p:txBody>
          <a:bodyPr wrap="square" rtlCol="0">
            <a:spAutoFit/>
          </a:bodyPr>
          <a:lstStyle/>
          <a:p>
            <a:r>
              <a:rPr lang="en-IN" b="1" i="1" dirty="0"/>
              <a:t>TRAINING PROCESS</a:t>
            </a:r>
          </a:p>
        </p:txBody>
      </p:sp>
      <p:pic>
        <p:nvPicPr>
          <p:cNvPr id="2" name="Picture 1">
            <a:extLst>
              <a:ext uri="{FF2B5EF4-FFF2-40B4-BE49-F238E27FC236}">
                <a16:creationId xmlns:a16="http://schemas.microsoft.com/office/drawing/2014/main" id="{100E99A9-154D-4438-7750-C3F261E8788B}"/>
              </a:ext>
            </a:extLst>
          </p:cNvPr>
          <p:cNvPicPr>
            <a:picLocks noChangeAspect="1"/>
          </p:cNvPicPr>
          <p:nvPr/>
        </p:nvPicPr>
        <p:blipFill>
          <a:blip r:embed="rId4"/>
          <a:stretch>
            <a:fillRect/>
          </a:stretch>
        </p:blipFill>
        <p:spPr>
          <a:xfrm>
            <a:off x="657685" y="2674252"/>
            <a:ext cx="4902178" cy="3527049"/>
          </a:xfrm>
          <a:prstGeom prst="rect">
            <a:avLst/>
          </a:prstGeom>
        </p:spPr>
      </p:pic>
      <p:pic>
        <p:nvPicPr>
          <p:cNvPr id="6" name="Picture 5">
            <a:extLst>
              <a:ext uri="{FF2B5EF4-FFF2-40B4-BE49-F238E27FC236}">
                <a16:creationId xmlns:a16="http://schemas.microsoft.com/office/drawing/2014/main" id="{DB2FBB05-81C4-31BB-7B58-6E0FD68E4021}"/>
              </a:ext>
            </a:extLst>
          </p:cNvPr>
          <p:cNvPicPr>
            <a:picLocks noChangeAspect="1"/>
          </p:cNvPicPr>
          <p:nvPr/>
        </p:nvPicPr>
        <p:blipFill>
          <a:blip r:embed="rId5"/>
          <a:stretch>
            <a:fillRect/>
          </a:stretch>
        </p:blipFill>
        <p:spPr>
          <a:xfrm>
            <a:off x="6747227" y="2638787"/>
            <a:ext cx="4575776" cy="3558937"/>
          </a:xfrm>
          <a:prstGeom prst="rect">
            <a:avLst/>
          </a:prstGeom>
        </p:spPr>
      </p:pic>
      <p:sp>
        <p:nvSpPr>
          <p:cNvPr id="8" name="Title 7">
            <a:extLst>
              <a:ext uri="{FF2B5EF4-FFF2-40B4-BE49-F238E27FC236}">
                <a16:creationId xmlns:a16="http://schemas.microsoft.com/office/drawing/2014/main" id="{08AC507B-95DD-D39B-21A2-F90A04EFA6A7}"/>
              </a:ext>
            </a:extLst>
          </p:cNvPr>
          <p:cNvSpPr>
            <a:spLocks noGrp="1"/>
          </p:cNvSpPr>
          <p:nvPr>
            <p:ph type="title"/>
          </p:nvPr>
        </p:nvSpPr>
        <p:spPr>
          <a:xfrm>
            <a:off x="468590" y="313529"/>
            <a:ext cx="10515600" cy="1325563"/>
          </a:xfrm>
        </p:spPr>
        <p:txBody>
          <a:bodyPr>
            <a:normAutofit/>
          </a:bodyPr>
          <a:lstStyle/>
          <a:p>
            <a:r>
              <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TRAINING AND TESTING ACCURACY </a:t>
            </a:r>
          </a:p>
        </p:txBody>
      </p:sp>
      <p:sp>
        <p:nvSpPr>
          <p:cNvPr id="9" name="TextBox 8">
            <a:extLst>
              <a:ext uri="{FF2B5EF4-FFF2-40B4-BE49-F238E27FC236}">
                <a16:creationId xmlns:a16="http://schemas.microsoft.com/office/drawing/2014/main" id="{997D7E5B-B066-08F9-8406-6CCE8D8899D3}"/>
              </a:ext>
            </a:extLst>
          </p:cNvPr>
          <p:cNvSpPr txBox="1"/>
          <p:nvPr/>
        </p:nvSpPr>
        <p:spPr>
          <a:xfrm>
            <a:off x="719552" y="1685073"/>
            <a:ext cx="7005551" cy="646331"/>
          </a:xfrm>
          <a:prstGeom prst="rect">
            <a:avLst/>
          </a:prstGeom>
          <a:noFill/>
        </p:spPr>
        <p:txBody>
          <a:bodyPr wrap="square" rtlCol="0">
            <a:spAutoFit/>
          </a:bodyPr>
          <a:lstStyle/>
          <a:p>
            <a:pPr marL="285750" indent="-285750">
              <a:buFont typeface="Wingdings" panose="05000000000000000000" pitchFamily="2" charset="2"/>
              <a:buChar char="§"/>
            </a:pPr>
            <a:r>
              <a:rPr lang="en-IN" dirty="0"/>
              <a:t>FINAL TRAINING ACCURACY SCORE : 0.978</a:t>
            </a:r>
          </a:p>
          <a:p>
            <a:pPr marL="285750" indent="-285750">
              <a:buFont typeface="Wingdings" panose="05000000000000000000" pitchFamily="2" charset="2"/>
              <a:buChar char="§"/>
            </a:pPr>
            <a:r>
              <a:rPr lang="en-IN" dirty="0"/>
              <a:t>FINAL TESTING    ACCURACY SCORE : 0.947</a:t>
            </a:r>
          </a:p>
        </p:txBody>
      </p:sp>
    </p:spTree>
    <p:extLst>
      <p:ext uri="{BB962C8B-B14F-4D97-AF65-F5344CB8AC3E}">
        <p14:creationId xmlns:p14="http://schemas.microsoft.com/office/powerpoint/2010/main" val="299324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6586" y="-4182"/>
            <a:ext cx="12192000" cy="844851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3F93D29C-6B34-5C39-8680-EED4236D04E3}"/>
              </a:ext>
            </a:extLst>
          </p:cNvPr>
          <p:cNvGrpSpPr/>
          <p:nvPr/>
        </p:nvGrpSpPr>
        <p:grpSpPr>
          <a:xfrm rot="13685524">
            <a:off x="-1799680" y="1037764"/>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 name="Group 2">
            <a:extLst>
              <a:ext uri="{FF2B5EF4-FFF2-40B4-BE49-F238E27FC236}">
                <a16:creationId xmlns:a16="http://schemas.microsoft.com/office/drawing/2014/main" id="{70A5CE5D-6094-6B7E-1DA8-2434EE742041}"/>
              </a:ext>
            </a:extLst>
          </p:cNvPr>
          <p:cNvGrpSpPr/>
          <p:nvPr/>
        </p:nvGrpSpPr>
        <p:grpSpPr>
          <a:xfrm rot="5182079">
            <a:off x="-1818892" y="-648753"/>
            <a:ext cx="18046185" cy="8973446"/>
            <a:chOff x="-10341285" y="-6942216"/>
            <a:chExt cx="17608928" cy="8292075"/>
          </a:xfrm>
        </p:grpSpPr>
        <p:grpSp>
          <p:nvGrpSpPr>
            <p:cNvPr id="5" name="Group 4">
              <a:extLst>
                <a:ext uri="{FF2B5EF4-FFF2-40B4-BE49-F238E27FC236}">
                  <a16:creationId xmlns:a16="http://schemas.microsoft.com/office/drawing/2014/main" id="{68E6638F-8581-DCC2-2ED6-A0AA6E4A7188}"/>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22" name="Group 21">
                <a:extLst>
                  <a:ext uri="{FF2B5EF4-FFF2-40B4-BE49-F238E27FC236}">
                    <a16:creationId xmlns:a16="http://schemas.microsoft.com/office/drawing/2014/main" id="{128E920E-3EB7-96C9-50D8-B2010D3D03B7}"/>
                  </a:ext>
                </a:extLst>
              </p:cNvPr>
              <p:cNvGrpSpPr/>
              <p:nvPr/>
            </p:nvGrpSpPr>
            <p:grpSpPr>
              <a:xfrm>
                <a:off x="387344" y="-3015029"/>
                <a:ext cx="2431069" cy="9537749"/>
                <a:chOff x="234944" y="-3167429"/>
                <a:chExt cx="2431069" cy="9537749"/>
              </a:xfrm>
              <a:grpFill/>
            </p:grpSpPr>
            <p:sp>
              <p:nvSpPr>
                <p:cNvPr id="30" name="Rectangle 29">
                  <a:extLst>
                    <a:ext uri="{FF2B5EF4-FFF2-40B4-BE49-F238E27FC236}">
                      <a16:creationId xmlns:a16="http://schemas.microsoft.com/office/drawing/2014/main" id="{7EA40B10-F208-AE02-C018-2AF4E1FC2206}"/>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FB881F6B-A816-E035-25C7-0CD5549A2BE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9634EEC5-7147-8B8A-0CAD-128F1BE5374D}"/>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295150DC-2FD5-B98B-383F-985CA590A578}"/>
                  </a:ext>
                </a:extLst>
              </p:cNvPr>
              <p:cNvGrpSpPr/>
              <p:nvPr/>
            </p:nvGrpSpPr>
            <p:grpSpPr>
              <a:xfrm>
                <a:off x="3054106" y="-5117751"/>
                <a:ext cx="2431069" cy="9537749"/>
                <a:chOff x="234944" y="-3167429"/>
                <a:chExt cx="2431069" cy="9537749"/>
              </a:xfrm>
              <a:grpFill/>
            </p:grpSpPr>
            <p:sp>
              <p:nvSpPr>
                <p:cNvPr id="27" name="Rectangle 26">
                  <a:extLst>
                    <a:ext uri="{FF2B5EF4-FFF2-40B4-BE49-F238E27FC236}">
                      <a16:creationId xmlns:a16="http://schemas.microsoft.com/office/drawing/2014/main" id="{4F82CBE5-54A5-F97D-DDD4-BFBD2C4E092B}"/>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8D393A8-AAF4-9E9C-EE1C-373AC999D495}"/>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CB44F047-C0E3-9D67-71D3-FD4E50BC4F68}"/>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3" name="Group 12">
              <a:extLst>
                <a:ext uri="{FF2B5EF4-FFF2-40B4-BE49-F238E27FC236}">
                  <a16:creationId xmlns:a16="http://schemas.microsoft.com/office/drawing/2014/main" id="{17813507-2F38-D7F8-3864-87F52A847452}"/>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14" name="Group 13">
                <a:extLst>
                  <a:ext uri="{FF2B5EF4-FFF2-40B4-BE49-F238E27FC236}">
                    <a16:creationId xmlns:a16="http://schemas.microsoft.com/office/drawing/2014/main" id="{C0A82151-DAD3-5AA0-4149-160D137A9517}"/>
                  </a:ext>
                </a:extLst>
              </p:cNvPr>
              <p:cNvGrpSpPr/>
              <p:nvPr/>
            </p:nvGrpSpPr>
            <p:grpSpPr>
              <a:xfrm>
                <a:off x="387344" y="-3015029"/>
                <a:ext cx="2431069" cy="9537749"/>
                <a:chOff x="234944" y="-3167429"/>
                <a:chExt cx="2431069" cy="9537749"/>
              </a:xfrm>
              <a:grpFill/>
            </p:grpSpPr>
            <p:sp>
              <p:nvSpPr>
                <p:cNvPr id="19" name="Rectangle 18">
                  <a:extLst>
                    <a:ext uri="{FF2B5EF4-FFF2-40B4-BE49-F238E27FC236}">
                      <a16:creationId xmlns:a16="http://schemas.microsoft.com/office/drawing/2014/main" id="{ADFB714E-E2F0-D459-0B38-7A94EEED8F4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780F359-CA03-560B-8B05-6B26127DE280}"/>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2F152E88-A0FB-E4CB-E308-785D0CFC0509}"/>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9FF9A122-6A21-C9F6-F931-01CDB275B43D}"/>
                  </a:ext>
                </a:extLst>
              </p:cNvPr>
              <p:cNvGrpSpPr/>
              <p:nvPr/>
            </p:nvGrpSpPr>
            <p:grpSpPr>
              <a:xfrm>
                <a:off x="3054106" y="-5117751"/>
                <a:ext cx="2431069" cy="9537749"/>
                <a:chOff x="234944" y="-3167429"/>
                <a:chExt cx="2431069" cy="9537749"/>
              </a:xfrm>
              <a:grpFill/>
            </p:grpSpPr>
            <p:sp>
              <p:nvSpPr>
                <p:cNvPr id="16" name="Rectangle 15">
                  <a:extLst>
                    <a:ext uri="{FF2B5EF4-FFF2-40B4-BE49-F238E27FC236}">
                      <a16:creationId xmlns:a16="http://schemas.microsoft.com/office/drawing/2014/main" id="{B9674292-B7B2-93FA-21FD-761713ABF47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FA4F632-2C82-146C-DFAF-53F6A2DFD270}"/>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828E3C5-67F3-AA5C-89EA-E989E2C940A2}"/>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8" name="TextBox 7">
            <a:extLst>
              <a:ext uri="{FF2B5EF4-FFF2-40B4-BE49-F238E27FC236}">
                <a16:creationId xmlns:a16="http://schemas.microsoft.com/office/drawing/2014/main" id="{CCC818C3-D421-A912-9E67-786883D1EDAD}"/>
              </a:ext>
            </a:extLst>
          </p:cNvPr>
          <p:cNvSpPr txBox="1"/>
          <p:nvPr/>
        </p:nvSpPr>
        <p:spPr>
          <a:xfrm>
            <a:off x="642591" y="560113"/>
            <a:ext cx="7894436" cy="645113"/>
          </a:xfrm>
          <a:prstGeom prst="rect">
            <a:avLst/>
          </a:prstGeom>
          <a:noFill/>
        </p:spPr>
        <p:txBody>
          <a:bodyPr wrap="square" rtlCol="0">
            <a:spAutoFit/>
          </a:bodyPr>
          <a:lstStyle/>
          <a:p>
            <a:pPr>
              <a:lnSpc>
                <a:spcPct val="107000"/>
              </a:lnSpc>
              <a:spcAft>
                <a:spcPts val="800"/>
              </a:spcAft>
            </a:pPr>
            <a:r>
              <a:rPr lang="en-IN" sz="3600" b="1" kern="100" dirty="0">
                <a:effectLst/>
                <a:latin typeface="Times New Roman" panose="02020603050405020304" pitchFamily="18" charset="0"/>
                <a:ea typeface="Calibri" panose="020F0502020204030204" pitchFamily="34" charset="0"/>
                <a:cs typeface="Times New Roman" panose="02020603050405020304" pitchFamily="18" charset="0"/>
              </a:rPr>
              <a:t>5. PREDICTION PROCESS</a:t>
            </a:r>
            <a:endParaRPr lang="en-IN" sz="2400" dirty="0">
              <a:effectLst/>
              <a:latin typeface="Times New Roman" panose="02020603050405020304" pitchFamily="18" charset="0"/>
              <a:ea typeface="Times New Roman" panose="02020603050405020304" pitchFamily="18" charset="0"/>
            </a:endParaRPr>
          </a:p>
        </p:txBody>
      </p:sp>
      <p:sp>
        <p:nvSpPr>
          <p:cNvPr id="33" name="TextBox 32">
            <a:extLst>
              <a:ext uri="{FF2B5EF4-FFF2-40B4-BE49-F238E27FC236}">
                <a16:creationId xmlns:a16="http://schemas.microsoft.com/office/drawing/2014/main" id="{56E7C28C-69F8-926B-23FB-6EA38CC534E6}"/>
              </a:ext>
            </a:extLst>
          </p:cNvPr>
          <p:cNvSpPr txBox="1"/>
          <p:nvPr/>
        </p:nvSpPr>
        <p:spPr>
          <a:xfrm>
            <a:off x="1006631" y="1653283"/>
            <a:ext cx="10874119" cy="5529719"/>
          </a:xfrm>
          <a:prstGeom prst="rect">
            <a:avLst/>
          </a:prstGeom>
          <a:noFill/>
        </p:spPr>
        <p:txBody>
          <a:bodyPr wrap="square" rtlCol="0">
            <a:spAutoFit/>
          </a:bodyPr>
          <a:lstStyle/>
          <a:p>
            <a:pPr marL="457200" indent="-457200" algn="just">
              <a:lnSpc>
                <a:spcPct val="150000"/>
              </a:lnSpc>
              <a:spcAft>
                <a:spcPts val="800"/>
              </a:spcAft>
              <a:buFont typeface="Arial" panose="020B0604020202020204" pitchFamily="34" charset="0"/>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Input video or image</a:t>
            </a:r>
          </a:p>
          <a:p>
            <a:pPr marL="457200" indent="-457200" algn="just">
              <a:lnSpc>
                <a:spcPct val="150000"/>
              </a:lnSpc>
              <a:spcAft>
                <a:spcPts val="800"/>
              </a:spcAft>
              <a:buFont typeface="Arial" panose="020B0604020202020204" pitchFamily="34" charset="0"/>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Load Trained model</a:t>
            </a:r>
          </a:p>
          <a:p>
            <a:pPr marL="457200" indent="-457200" algn="just">
              <a:lnSpc>
                <a:spcPct val="150000"/>
              </a:lnSpc>
              <a:spcAft>
                <a:spcPts val="800"/>
              </a:spcAft>
              <a:buFont typeface="Arial" panose="020B0604020202020204" pitchFamily="34" charset="0"/>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Read frames from the input video(Only for video)</a:t>
            </a:r>
          </a:p>
          <a:p>
            <a:pPr marL="457200" indent="-457200" algn="just">
              <a:lnSpc>
                <a:spcPct val="150000"/>
              </a:lnSpc>
              <a:spcAft>
                <a:spcPts val="800"/>
              </a:spcAft>
              <a:buFont typeface="Arial" panose="020B0604020202020204" pitchFamily="34" charset="0"/>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Perform face detection and Bounding box  cropping</a:t>
            </a:r>
          </a:p>
          <a:p>
            <a:pPr marL="457200" indent="-457200" algn="just">
              <a:lnSpc>
                <a:spcPct val="150000"/>
              </a:lnSpc>
              <a:spcAft>
                <a:spcPts val="800"/>
              </a:spcAft>
              <a:buFont typeface="Arial" panose="020B0604020202020204" pitchFamily="34" charset="0"/>
              <a:buChar char="•"/>
            </a:pPr>
            <a:r>
              <a:rPr lang="en-IN" sz="2000" kern="100" dirty="0">
                <a:latin typeface="Times New Roman" panose="02020603050405020304" pitchFamily="18" charset="0"/>
                <a:ea typeface="Calibri" panose="020F0502020204030204" pitchFamily="34" charset="0"/>
                <a:cs typeface="Times New Roman" panose="02020603050405020304" pitchFamily="18" charset="0"/>
              </a:rPr>
              <a:t>Perform </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Face and Context Segmentation</a:t>
            </a:r>
          </a:p>
          <a:p>
            <a:pPr marL="457200" indent="-457200" algn="just">
              <a:lnSpc>
                <a:spcPct val="150000"/>
              </a:lnSpc>
              <a:spcAft>
                <a:spcPts val="800"/>
              </a:spcAft>
              <a:buFont typeface="Arial" panose="020B0604020202020204" pitchFamily="34" charset="0"/>
              <a:buChar char="•"/>
            </a:pPr>
            <a:r>
              <a:rPr lang="en-IN" sz="2000" kern="100" dirty="0">
                <a:latin typeface="Times New Roman" panose="02020603050405020304" pitchFamily="18" charset="0"/>
                <a:ea typeface="Calibri" panose="020F0502020204030204" pitchFamily="34" charset="0"/>
                <a:cs typeface="Times New Roman" panose="02020603050405020304" pitchFamily="18" charset="0"/>
              </a:rPr>
              <a:t>Feature Extraction </a:t>
            </a:r>
          </a:p>
          <a:p>
            <a:pPr marL="457200" indent="-457200" algn="just">
              <a:lnSpc>
                <a:spcPct val="150000"/>
              </a:lnSpc>
              <a:spcAft>
                <a:spcPts val="800"/>
              </a:spcAft>
              <a:buFont typeface="Arial" panose="020B0604020202020204" pitchFamily="34" charset="0"/>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F</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eature vectors are concatenated into a single vector</a:t>
            </a:r>
          </a:p>
          <a:p>
            <a:pPr marL="457200" indent="-457200" algn="just">
              <a:lnSpc>
                <a:spcPct val="150000"/>
              </a:lnSpc>
              <a:spcAft>
                <a:spcPts val="800"/>
              </a:spcAft>
              <a:buFont typeface="Arial" panose="020B0604020202020204" pitchFamily="34" charset="0"/>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Classify as REAL or FAKE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800"/>
              </a:spcBef>
              <a:spcAft>
                <a:spcPts val="1800"/>
              </a:spcAft>
            </a:pPr>
            <a:endParaRPr lang="en-IN" sz="12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94362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6586" y="-4182"/>
            <a:ext cx="12192000" cy="844851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3F93D29C-6B34-5C39-8680-EED4236D04E3}"/>
              </a:ext>
            </a:extLst>
          </p:cNvPr>
          <p:cNvGrpSpPr/>
          <p:nvPr/>
        </p:nvGrpSpPr>
        <p:grpSpPr>
          <a:xfrm rot="13685524">
            <a:off x="-1799680" y="1037764"/>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 name="Group 2">
            <a:extLst>
              <a:ext uri="{FF2B5EF4-FFF2-40B4-BE49-F238E27FC236}">
                <a16:creationId xmlns:a16="http://schemas.microsoft.com/office/drawing/2014/main" id="{70A5CE5D-6094-6B7E-1DA8-2434EE742041}"/>
              </a:ext>
            </a:extLst>
          </p:cNvPr>
          <p:cNvGrpSpPr/>
          <p:nvPr/>
        </p:nvGrpSpPr>
        <p:grpSpPr>
          <a:xfrm rot="5182079">
            <a:off x="-1818892" y="-648753"/>
            <a:ext cx="18046185" cy="8973446"/>
            <a:chOff x="-10341285" y="-6942216"/>
            <a:chExt cx="17608928" cy="8292075"/>
          </a:xfrm>
        </p:grpSpPr>
        <p:grpSp>
          <p:nvGrpSpPr>
            <p:cNvPr id="5" name="Group 4">
              <a:extLst>
                <a:ext uri="{FF2B5EF4-FFF2-40B4-BE49-F238E27FC236}">
                  <a16:creationId xmlns:a16="http://schemas.microsoft.com/office/drawing/2014/main" id="{68E6638F-8581-DCC2-2ED6-A0AA6E4A7188}"/>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22" name="Group 21">
                <a:extLst>
                  <a:ext uri="{FF2B5EF4-FFF2-40B4-BE49-F238E27FC236}">
                    <a16:creationId xmlns:a16="http://schemas.microsoft.com/office/drawing/2014/main" id="{128E920E-3EB7-96C9-50D8-B2010D3D03B7}"/>
                  </a:ext>
                </a:extLst>
              </p:cNvPr>
              <p:cNvGrpSpPr/>
              <p:nvPr/>
            </p:nvGrpSpPr>
            <p:grpSpPr>
              <a:xfrm>
                <a:off x="387344" y="-3015029"/>
                <a:ext cx="2431069" cy="9537749"/>
                <a:chOff x="234944" y="-3167429"/>
                <a:chExt cx="2431069" cy="9537749"/>
              </a:xfrm>
              <a:grpFill/>
            </p:grpSpPr>
            <p:sp>
              <p:nvSpPr>
                <p:cNvPr id="30" name="Rectangle 29">
                  <a:extLst>
                    <a:ext uri="{FF2B5EF4-FFF2-40B4-BE49-F238E27FC236}">
                      <a16:creationId xmlns:a16="http://schemas.microsoft.com/office/drawing/2014/main" id="{7EA40B10-F208-AE02-C018-2AF4E1FC2206}"/>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FB881F6B-A816-E035-25C7-0CD5549A2BE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9634EEC5-7147-8B8A-0CAD-128F1BE5374D}"/>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295150DC-2FD5-B98B-383F-985CA590A578}"/>
                  </a:ext>
                </a:extLst>
              </p:cNvPr>
              <p:cNvGrpSpPr/>
              <p:nvPr/>
            </p:nvGrpSpPr>
            <p:grpSpPr>
              <a:xfrm>
                <a:off x="3054106" y="-5117751"/>
                <a:ext cx="2431069" cy="9537749"/>
                <a:chOff x="234944" y="-3167429"/>
                <a:chExt cx="2431069" cy="9537749"/>
              </a:xfrm>
              <a:grpFill/>
            </p:grpSpPr>
            <p:sp>
              <p:nvSpPr>
                <p:cNvPr id="27" name="Rectangle 26">
                  <a:extLst>
                    <a:ext uri="{FF2B5EF4-FFF2-40B4-BE49-F238E27FC236}">
                      <a16:creationId xmlns:a16="http://schemas.microsoft.com/office/drawing/2014/main" id="{4F82CBE5-54A5-F97D-DDD4-BFBD2C4E092B}"/>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8D393A8-AAF4-9E9C-EE1C-373AC999D495}"/>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CB44F047-C0E3-9D67-71D3-FD4E50BC4F68}"/>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3" name="Group 12">
              <a:extLst>
                <a:ext uri="{FF2B5EF4-FFF2-40B4-BE49-F238E27FC236}">
                  <a16:creationId xmlns:a16="http://schemas.microsoft.com/office/drawing/2014/main" id="{17813507-2F38-D7F8-3864-87F52A847452}"/>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14" name="Group 13">
                <a:extLst>
                  <a:ext uri="{FF2B5EF4-FFF2-40B4-BE49-F238E27FC236}">
                    <a16:creationId xmlns:a16="http://schemas.microsoft.com/office/drawing/2014/main" id="{C0A82151-DAD3-5AA0-4149-160D137A9517}"/>
                  </a:ext>
                </a:extLst>
              </p:cNvPr>
              <p:cNvGrpSpPr/>
              <p:nvPr/>
            </p:nvGrpSpPr>
            <p:grpSpPr>
              <a:xfrm>
                <a:off x="387344" y="-3015029"/>
                <a:ext cx="2431069" cy="9537749"/>
                <a:chOff x="234944" y="-3167429"/>
                <a:chExt cx="2431069" cy="9537749"/>
              </a:xfrm>
              <a:grpFill/>
            </p:grpSpPr>
            <p:sp>
              <p:nvSpPr>
                <p:cNvPr id="19" name="Rectangle 18">
                  <a:extLst>
                    <a:ext uri="{FF2B5EF4-FFF2-40B4-BE49-F238E27FC236}">
                      <a16:creationId xmlns:a16="http://schemas.microsoft.com/office/drawing/2014/main" id="{ADFB714E-E2F0-D459-0B38-7A94EEED8F4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780F359-CA03-560B-8B05-6B26127DE280}"/>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2F152E88-A0FB-E4CB-E308-785D0CFC0509}"/>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9FF9A122-6A21-C9F6-F931-01CDB275B43D}"/>
                  </a:ext>
                </a:extLst>
              </p:cNvPr>
              <p:cNvGrpSpPr/>
              <p:nvPr/>
            </p:nvGrpSpPr>
            <p:grpSpPr>
              <a:xfrm>
                <a:off x="3054106" y="-5117751"/>
                <a:ext cx="2431069" cy="9537749"/>
                <a:chOff x="234944" y="-3167429"/>
                <a:chExt cx="2431069" cy="9537749"/>
              </a:xfrm>
              <a:grpFill/>
            </p:grpSpPr>
            <p:sp>
              <p:nvSpPr>
                <p:cNvPr id="16" name="Rectangle 15">
                  <a:extLst>
                    <a:ext uri="{FF2B5EF4-FFF2-40B4-BE49-F238E27FC236}">
                      <a16:creationId xmlns:a16="http://schemas.microsoft.com/office/drawing/2014/main" id="{B9674292-B7B2-93FA-21FD-761713ABF47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FA4F632-2C82-146C-DFAF-53F6A2DFD270}"/>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828E3C5-67F3-AA5C-89EA-E989E2C940A2}"/>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8" name="TextBox 7">
            <a:extLst>
              <a:ext uri="{FF2B5EF4-FFF2-40B4-BE49-F238E27FC236}">
                <a16:creationId xmlns:a16="http://schemas.microsoft.com/office/drawing/2014/main" id="{CCC818C3-D421-A912-9E67-786883D1EDAD}"/>
              </a:ext>
            </a:extLst>
          </p:cNvPr>
          <p:cNvSpPr txBox="1"/>
          <p:nvPr/>
        </p:nvSpPr>
        <p:spPr>
          <a:xfrm>
            <a:off x="445245" y="582959"/>
            <a:ext cx="11365510" cy="583750"/>
          </a:xfrm>
          <a:prstGeom prst="rect">
            <a:avLst/>
          </a:prstGeom>
          <a:noFill/>
        </p:spPr>
        <p:txBody>
          <a:bodyPr wrap="square" rtlCol="0">
            <a:spAutoFit/>
          </a:bodyPr>
          <a:lstStyle/>
          <a:p>
            <a:pPr>
              <a:lnSpc>
                <a:spcPct val="107000"/>
              </a:lnSpc>
              <a:spcAft>
                <a:spcPts val="800"/>
              </a:spcAft>
            </a:pPr>
            <a:r>
              <a:rPr lang="en-IN" sz="3200" b="1" kern="100" dirty="0">
                <a:latin typeface="Times New Roman" panose="02020603050405020304" pitchFamily="18" charset="0"/>
                <a:ea typeface="Calibri" panose="020F0502020204030204" pitchFamily="34" charset="0"/>
                <a:cs typeface="Times New Roman" panose="02020603050405020304" pitchFamily="18" charset="0"/>
              </a:rPr>
              <a:t>6. FRONTEND GUI DESIGN AND MODEL INTEGRATION</a:t>
            </a:r>
            <a:endParaRPr lang="en-IN" sz="3200" dirty="0">
              <a:effectLst/>
              <a:latin typeface="Times New Roman" panose="02020603050405020304" pitchFamily="18" charset="0"/>
              <a:ea typeface="Times New Roman" panose="02020603050405020304" pitchFamily="18" charset="0"/>
            </a:endParaRPr>
          </a:p>
        </p:txBody>
      </p:sp>
      <p:sp>
        <p:nvSpPr>
          <p:cNvPr id="33" name="TextBox 32">
            <a:extLst>
              <a:ext uri="{FF2B5EF4-FFF2-40B4-BE49-F238E27FC236}">
                <a16:creationId xmlns:a16="http://schemas.microsoft.com/office/drawing/2014/main" id="{56E7C28C-69F8-926B-23FB-6EA38CC534E6}"/>
              </a:ext>
            </a:extLst>
          </p:cNvPr>
          <p:cNvSpPr txBox="1"/>
          <p:nvPr/>
        </p:nvSpPr>
        <p:spPr>
          <a:xfrm>
            <a:off x="642591" y="1552792"/>
            <a:ext cx="10866237" cy="517064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PYTHON TKINTER IS USED FOR GUI DESIGN</a:t>
            </a:r>
          </a:p>
          <a:p>
            <a:pPr marL="285750" indent="-285750">
              <a:lnSpc>
                <a:spcPct val="150000"/>
              </a:lnSpc>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GUI  allows users to either select an image or a video file. </a:t>
            </a:r>
          </a:p>
          <a:p>
            <a:pPr marL="285750" indent="-285750">
              <a:lnSpc>
                <a:spcPct val="150000"/>
              </a:lnSpc>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Once a file is selected, the GUI utilizes a combination of deep learning models to predict whether the content is real or fake.</a:t>
            </a:r>
          </a:p>
          <a:p>
            <a:pPr lvl="1">
              <a:lnSpc>
                <a:spcPct val="150000"/>
              </a:lnSpc>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USER INTERFACE COMPONENTS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GUI consists of various graphical components such as buttons, frames, labels, and file dialogs.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These components are arranged to create an intuitive and user-friendly interface for interacting with the application.</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spcBef>
                <a:spcPts val="1800"/>
              </a:spcBef>
              <a:spcAft>
                <a:spcPts val="1800"/>
              </a:spcAft>
            </a:pPr>
            <a:endParaRPr lang="en-IN" sz="12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59282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6586" y="-4182"/>
            <a:ext cx="12192000" cy="844851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3F93D29C-6B34-5C39-8680-EED4236D04E3}"/>
              </a:ext>
            </a:extLst>
          </p:cNvPr>
          <p:cNvGrpSpPr/>
          <p:nvPr/>
        </p:nvGrpSpPr>
        <p:grpSpPr>
          <a:xfrm rot="13685524">
            <a:off x="-1799680" y="1037764"/>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 name="Group 2">
            <a:extLst>
              <a:ext uri="{FF2B5EF4-FFF2-40B4-BE49-F238E27FC236}">
                <a16:creationId xmlns:a16="http://schemas.microsoft.com/office/drawing/2014/main" id="{70A5CE5D-6094-6B7E-1DA8-2434EE742041}"/>
              </a:ext>
            </a:extLst>
          </p:cNvPr>
          <p:cNvGrpSpPr/>
          <p:nvPr/>
        </p:nvGrpSpPr>
        <p:grpSpPr>
          <a:xfrm rot="5182079">
            <a:off x="-1818892" y="-648753"/>
            <a:ext cx="18046185" cy="8973446"/>
            <a:chOff x="-10341285" y="-6942216"/>
            <a:chExt cx="17608928" cy="8292075"/>
          </a:xfrm>
        </p:grpSpPr>
        <p:grpSp>
          <p:nvGrpSpPr>
            <p:cNvPr id="5" name="Group 4">
              <a:extLst>
                <a:ext uri="{FF2B5EF4-FFF2-40B4-BE49-F238E27FC236}">
                  <a16:creationId xmlns:a16="http://schemas.microsoft.com/office/drawing/2014/main" id="{68E6638F-8581-DCC2-2ED6-A0AA6E4A7188}"/>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22" name="Group 21">
                <a:extLst>
                  <a:ext uri="{FF2B5EF4-FFF2-40B4-BE49-F238E27FC236}">
                    <a16:creationId xmlns:a16="http://schemas.microsoft.com/office/drawing/2014/main" id="{128E920E-3EB7-96C9-50D8-B2010D3D03B7}"/>
                  </a:ext>
                </a:extLst>
              </p:cNvPr>
              <p:cNvGrpSpPr/>
              <p:nvPr/>
            </p:nvGrpSpPr>
            <p:grpSpPr>
              <a:xfrm>
                <a:off x="387344" y="-3015029"/>
                <a:ext cx="2431069" cy="9537749"/>
                <a:chOff x="234944" y="-3167429"/>
                <a:chExt cx="2431069" cy="9537749"/>
              </a:xfrm>
              <a:grpFill/>
            </p:grpSpPr>
            <p:sp>
              <p:nvSpPr>
                <p:cNvPr id="30" name="Rectangle 29">
                  <a:extLst>
                    <a:ext uri="{FF2B5EF4-FFF2-40B4-BE49-F238E27FC236}">
                      <a16:creationId xmlns:a16="http://schemas.microsoft.com/office/drawing/2014/main" id="{7EA40B10-F208-AE02-C018-2AF4E1FC2206}"/>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FB881F6B-A816-E035-25C7-0CD5549A2BE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9634EEC5-7147-8B8A-0CAD-128F1BE5374D}"/>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295150DC-2FD5-B98B-383F-985CA590A578}"/>
                  </a:ext>
                </a:extLst>
              </p:cNvPr>
              <p:cNvGrpSpPr/>
              <p:nvPr/>
            </p:nvGrpSpPr>
            <p:grpSpPr>
              <a:xfrm>
                <a:off x="3054106" y="-5117751"/>
                <a:ext cx="2431069" cy="9537749"/>
                <a:chOff x="234944" y="-3167429"/>
                <a:chExt cx="2431069" cy="9537749"/>
              </a:xfrm>
              <a:grpFill/>
            </p:grpSpPr>
            <p:sp>
              <p:nvSpPr>
                <p:cNvPr id="27" name="Rectangle 26">
                  <a:extLst>
                    <a:ext uri="{FF2B5EF4-FFF2-40B4-BE49-F238E27FC236}">
                      <a16:creationId xmlns:a16="http://schemas.microsoft.com/office/drawing/2014/main" id="{4F82CBE5-54A5-F97D-DDD4-BFBD2C4E092B}"/>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8D393A8-AAF4-9E9C-EE1C-373AC999D495}"/>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CB44F047-C0E3-9D67-71D3-FD4E50BC4F68}"/>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3" name="Group 12">
              <a:extLst>
                <a:ext uri="{FF2B5EF4-FFF2-40B4-BE49-F238E27FC236}">
                  <a16:creationId xmlns:a16="http://schemas.microsoft.com/office/drawing/2014/main" id="{17813507-2F38-D7F8-3864-87F52A847452}"/>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14" name="Group 13">
                <a:extLst>
                  <a:ext uri="{FF2B5EF4-FFF2-40B4-BE49-F238E27FC236}">
                    <a16:creationId xmlns:a16="http://schemas.microsoft.com/office/drawing/2014/main" id="{C0A82151-DAD3-5AA0-4149-160D137A9517}"/>
                  </a:ext>
                </a:extLst>
              </p:cNvPr>
              <p:cNvGrpSpPr/>
              <p:nvPr/>
            </p:nvGrpSpPr>
            <p:grpSpPr>
              <a:xfrm>
                <a:off x="387344" y="-3015029"/>
                <a:ext cx="2431069" cy="9537749"/>
                <a:chOff x="234944" y="-3167429"/>
                <a:chExt cx="2431069" cy="9537749"/>
              </a:xfrm>
              <a:grpFill/>
            </p:grpSpPr>
            <p:sp>
              <p:nvSpPr>
                <p:cNvPr id="19" name="Rectangle 18">
                  <a:extLst>
                    <a:ext uri="{FF2B5EF4-FFF2-40B4-BE49-F238E27FC236}">
                      <a16:creationId xmlns:a16="http://schemas.microsoft.com/office/drawing/2014/main" id="{ADFB714E-E2F0-D459-0B38-7A94EEED8F4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780F359-CA03-560B-8B05-6B26127DE280}"/>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2F152E88-A0FB-E4CB-E308-785D0CFC0509}"/>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9FF9A122-6A21-C9F6-F931-01CDB275B43D}"/>
                  </a:ext>
                </a:extLst>
              </p:cNvPr>
              <p:cNvGrpSpPr/>
              <p:nvPr/>
            </p:nvGrpSpPr>
            <p:grpSpPr>
              <a:xfrm>
                <a:off x="3054106" y="-5117751"/>
                <a:ext cx="2431069" cy="9537749"/>
                <a:chOff x="234944" y="-3167429"/>
                <a:chExt cx="2431069" cy="9537749"/>
              </a:xfrm>
              <a:grpFill/>
            </p:grpSpPr>
            <p:sp>
              <p:nvSpPr>
                <p:cNvPr id="16" name="Rectangle 15">
                  <a:extLst>
                    <a:ext uri="{FF2B5EF4-FFF2-40B4-BE49-F238E27FC236}">
                      <a16:creationId xmlns:a16="http://schemas.microsoft.com/office/drawing/2014/main" id="{B9674292-B7B2-93FA-21FD-761713ABF47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FA4F632-2C82-146C-DFAF-53F6A2DFD270}"/>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828E3C5-67F3-AA5C-89EA-E989E2C940A2}"/>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8" name="TextBox 7">
            <a:extLst>
              <a:ext uri="{FF2B5EF4-FFF2-40B4-BE49-F238E27FC236}">
                <a16:creationId xmlns:a16="http://schemas.microsoft.com/office/drawing/2014/main" id="{CCC818C3-D421-A912-9E67-786883D1EDAD}"/>
              </a:ext>
            </a:extLst>
          </p:cNvPr>
          <p:cNvSpPr txBox="1"/>
          <p:nvPr/>
        </p:nvSpPr>
        <p:spPr>
          <a:xfrm>
            <a:off x="642590" y="560113"/>
            <a:ext cx="10811057" cy="1090427"/>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3200" b="1"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FRONTEND GUI DESIGN AND MODEL INTEGRATION</a:t>
            </a:r>
            <a:endParaRPr kumimoji="0" lang="en-IN" sz="3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a:lnSpc>
                <a:spcPct val="107000"/>
              </a:lnSpc>
              <a:spcAft>
                <a:spcPts val="800"/>
              </a:spcAft>
            </a:pPr>
            <a:endParaRPr lang="en-IN" sz="2400" dirty="0">
              <a:effectLst/>
              <a:latin typeface="Times New Roman" panose="02020603050405020304" pitchFamily="18" charset="0"/>
              <a:ea typeface="Times New Roman" panose="02020603050405020304" pitchFamily="18" charset="0"/>
            </a:endParaRPr>
          </a:p>
        </p:txBody>
      </p:sp>
      <p:sp>
        <p:nvSpPr>
          <p:cNvPr id="33" name="TextBox 32">
            <a:extLst>
              <a:ext uri="{FF2B5EF4-FFF2-40B4-BE49-F238E27FC236}">
                <a16:creationId xmlns:a16="http://schemas.microsoft.com/office/drawing/2014/main" id="{56E7C28C-69F8-926B-23FB-6EA38CC534E6}"/>
              </a:ext>
            </a:extLst>
          </p:cNvPr>
          <p:cNvSpPr txBox="1"/>
          <p:nvPr/>
        </p:nvSpPr>
        <p:spPr>
          <a:xfrm>
            <a:off x="642591" y="1552792"/>
            <a:ext cx="10866237" cy="5909310"/>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MODEL INTEGRATION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GUI integrates multiple deep learning models for different stages of the detection process, including bounding box detection, facial analysis, and contextual analysis.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deepfake detection models (model1, model2, model3, model4) are loaded using Keras (load_model()).</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FEEDBACK MECHANISM</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GUI provides feedback to the user in the form of prediction results displayed in message boxes.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After selecting an image or video, the user can click the "Predict" button to initiate the detection process. The predicted result (real or fake) is then presented to the user through a message box.</a:t>
            </a:r>
          </a:p>
          <a:p>
            <a:pPr marL="342900" indent="-342900">
              <a:lnSpc>
                <a:spcPct val="150000"/>
              </a:lnSpc>
              <a:spcBef>
                <a:spcPts val="1800"/>
              </a:spcBef>
              <a:spcAft>
                <a:spcPts val="1800"/>
              </a:spcAft>
              <a:buFont typeface="Arial" panose="020B0604020202020204" pitchFamily="34" charset="0"/>
              <a:buChar char="•"/>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5544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1548"/>
            <a:ext cx="12192000" cy="844851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3F93D29C-6B34-5C39-8680-EED4236D04E3}"/>
              </a:ext>
            </a:extLst>
          </p:cNvPr>
          <p:cNvGrpSpPr/>
          <p:nvPr/>
        </p:nvGrpSpPr>
        <p:grpSpPr>
          <a:xfrm rot="13685524">
            <a:off x="-1799680" y="1037764"/>
            <a:ext cx="5097831" cy="11640471"/>
            <a:chOff x="387344" y="-5117751"/>
            <a:chExt cx="5097831" cy="11640471"/>
          </a:xfrm>
          <a:gradFill>
            <a:gsLst>
              <a:gs pos="87000">
                <a:schemeClr val="bg1">
                  <a:lumMod val="85000"/>
                </a:schemeClr>
              </a:gs>
              <a:gs pos="17000">
                <a:srgbClr val="FEC834"/>
              </a:gs>
            </a:gsLst>
            <a:lin ang="5400000" scaled="1"/>
          </a:gradFill>
        </p:grpSpPr>
        <p:grpSp>
          <p:nvGrpSpPr>
            <p:cNvPr id="7" name="Group 6">
              <a:extLst>
                <a:ext uri="{FF2B5EF4-FFF2-40B4-BE49-F238E27FC236}">
                  <a16:creationId xmlns:a16="http://schemas.microsoft.com/office/drawing/2014/main" id="{E2C6658E-EA45-3860-BD48-1F695969CF8D}"/>
                </a:ext>
              </a:extLst>
            </p:cNvPr>
            <p:cNvGrpSpPr/>
            <p:nvPr/>
          </p:nvGrpSpPr>
          <p:grpSpPr>
            <a:xfrm>
              <a:off x="387344" y="-3015029"/>
              <a:ext cx="2431069" cy="9537749"/>
              <a:chOff x="234944" y="-3167429"/>
              <a:chExt cx="2431069" cy="9537749"/>
            </a:xfrm>
            <a:grpFill/>
          </p:grpSpPr>
          <p:sp>
            <p:nvSpPr>
              <p:cNvPr id="23" name="Rectangle 22">
                <a:extLst>
                  <a:ext uri="{FF2B5EF4-FFF2-40B4-BE49-F238E27FC236}">
                    <a16:creationId xmlns:a16="http://schemas.microsoft.com/office/drawing/2014/main" id="{CBCA2DA5-2290-40D7-FCED-0CC462A7633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5DFFFE30-35E5-927E-B0F6-FA319DB6E40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3E5DDE4-0F30-7667-B76C-0BF0541C9D90}"/>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D687E6B6-076F-135B-45E7-1519D79A7D58}"/>
                </a:ext>
              </a:extLst>
            </p:cNvPr>
            <p:cNvGrpSpPr/>
            <p:nvPr/>
          </p:nvGrpSpPr>
          <p:grpSpPr>
            <a:xfrm>
              <a:off x="3054106" y="-5117751"/>
              <a:ext cx="2431069" cy="9537749"/>
              <a:chOff x="234944" y="-3167429"/>
              <a:chExt cx="2431069" cy="9537749"/>
            </a:xfrm>
            <a:grpFill/>
          </p:grpSpPr>
          <p:sp>
            <p:nvSpPr>
              <p:cNvPr id="10" name="Rectangle 9">
                <a:extLst>
                  <a:ext uri="{FF2B5EF4-FFF2-40B4-BE49-F238E27FC236}">
                    <a16:creationId xmlns:a16="http://schemas.microsoft.com/office/drawing/2014/main" id="{23999D95-63A6-88CF-E55D-DB7D84D95CCA}"/>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28081D1-BFAE-FDE7-4D37-EFF2E394355D}"/>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683ECA2-A39B-8A7A-2365-BCE9AF7417BB}"/>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 name="Group 2">
            <a:extLst>
              <a:ext uri="{FF2B5EF4-FFF2-40B4-BE49-F238E27FC236}">
                <a16:creationId xmlns:a16="http://schemas.microsoft.com/office/drawing/2014/main" id="{70A5CE5D-6094-6B7E-1DA8-2434EE742041}"/>
              </a:ext>
            </a:extLst>
          </p:cNvPr>
          <p:cNvGrpSpPr/>
          <p:nvPr/>
        </p:nvGrpSpPr>
        <p:grpSpPr>
          <a:xfrm rot="5182079">
            <a:off x="-1818892" y="-648753"/>
            <a:ext cx="18046185" cy="8973446"/>
            <a:chOff x="-10341285" y="-6942216"/>
            <a:chExt cx="17608928" cy="8292075"/>
          </a:xfrm>
        </p:grpSpPr>
        <p:grpSp>
          <p:nvGrpSpPr>
            <p:cNvPr id="5" name="Group 4">
              <a:extLst>
                <a:ext uri="{FF2B5EF4-FFF2-40B4-BE49-F238E27FC236}">
                  <a16:creationId xmlns:a16="http://schemas.microsoft.com/office/drawing/2014/main" id="{68E6638F-8581-DCC2-2ED6-A0AA6E4A7188}"/>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22" name="Group 21">
                <a:extLst>
                  <a:ext uri="{FF2B5EF4-FFF2-40B4-BE49-F238E27FC236}">
                    <a16:creationId xmlns:a16="http://schemas.microsoft.com/office/drawing/2014/main" id="{128E920E-3EB7-96C9-50D8-B2010D3D03B7}"/>
                  </a:ext>
                </a:extLst>
              </p:cNvPr>
              <p:cNvGrpSpPr/>
              <p:nvPr/>
            </p:nvGrpSpPr>
            <p:grpSpPr>
              <a:xfrm>
                <a:off x="387344" y="-3015029"/>
                <a:ext cx="2431069" cy="9537749"/>
                <a:chOff x="234944" y="-3167429"/>
                <a:chExt cx="2431069" cy="9537749"/>
              </a:xfrm>
              <a:grpFill/>
            </p:grpSpPr>
            <p:sp>
              <p:nvSpPr>
                <p:cNvPr id="30" name="Rectangle 29">
                  <a:extLst>
                    <a:ext uri="{FF2B5EF4-FFF2-40B4-BE49-F238E27FC236}">
                      <a16:creationId xmlns:a16="http://schemas.microsoft.com/office/drawing/2014/main" id="{7EA40B10-F208-AE02-C018-2AF4E1FC2206}"/>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FB881F6B-A816-E035-25C7-0CD5549A2BE2}"/>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9634EEC5-7147-8B8A-0CAD-128F1BE5374D}"/>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295150DC-2FD5-B98B-383F-985CA590A578}"/>
                  </a:ext>
                </a:extLst>
              </p:cNvPr>
              <p:cNvGrpSpPr/>
              <p:nvPr/>
            </p:nvGrpSpPr>
            <p:grpSpPr>
              <a:xfrm>
                <a:off x="3054106" y="-5117751"/>
                <a:ext cx="2431069" cy="9537749"/>
                <a:chOff x="234944" y="-3167429"/>
                <a:chExt cx="2431069" cy="9537749"/>
              </a:xfrm>
              <a:grpFill/>
            </p:grpSpPr>
            <p:sp>
              <p:nvSpPr>
                <p:cNvPr id="27" name="Rectangle 26">
                  <a:extLst>
                    <a:ext uri="{FF2B5EF4-FFF2-40B4-BE49-F238E27FC236}">
                      <a16:creationId xmlns:a16="http://schemas.microsoft.com/office/drawing/2014/main" id="{4F82CBE5-54A5-F97D-DDD4-BFBD2C4E092B}"/>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A8D393A8-AAF4-9E9C-EE1C-373AC999D495}"/>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CB44F047-C0E3-9D67-71D3-FD4E50BC4F68}"/>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3" name="Group 12">
              <a:extLst>
                <a:ext uri="{FF2B5EF4-FFF2-40B4-BE49-F238E27FC236}">
                  <a16:creationId xmlns:a16="http://schemas.microsoft.com/office/drawing/2014/main" id="{17813507-2F38-D7F8-3864-87F52A847452}"/>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14" name="Group 13">
                <a:extLst>
                  <a:ext uri="{FF2B5EF4-FFF2-40B4-BE49-F238E27FC236}">
                    <a16:creationId xmlns:a16="http://schemas.microsoft.com/office/drawing/2014/main" id="{C0A82151-DAD3-5AA0-4149-160D137A9517}"/>
                  </a:ext>
                </a:extLst>
              </p:cNvPr>
              <p:cNvGrpSpPr/>
              <p:nvPr/>
            </p:nvGrpSpPr>
            <p:grpSpPr>
              <a:xfrm>
                <a:off x="387344" y="-3015029"/>
                <a:ext cx="2431069" cy="9537749"/>
                <a:chOff x="234944" y="-3167429"/>
                <a:chExt cx="2431069" cy="9537749"/>
              </a:xfrm>
              <a:grpFill/>
            </p:grpSpPr>
            <p:sp>
              <p:nvSpPr>
                <p:cNvPr id="19" name="Rectangle 18">
                  <a:extLst>
                    <a:ext uri="{FF2B5EF4-FFF2-40B4-BE49-F238E27FC236}">
                      <a16:creationId xmlns:a16="http://schemas.microsoft.com/office/drawing/2014/main" id="{ADFB714E-E2F0-D459-0B38-7A94EEED8F4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780F359-CA03-560B-8B05-6B26127DE280}"/>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2F152E88-A0FB-E4CB-E308-785D0CFC0509}"/>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9FF9A122-6A21-C9F6-F931-01CDB275B43D}"/>
                  </a:ext>
                </a:extLst>
              </p:cNvPr>
              <p:cNvGrpSpPr/>
              <p:nvPr/>
            </p:nvGrpSpPr>
            <p:grpSpPr>
              <a:xfrm>
                <a:off x="3054106" y="-5117751"/>
                <a:ext cx="2431069" cy="9537749"/>
                <a:chOff x="234944" y="-3167429"/>
                <a:chExt cx="2431069" cy="9537749"/>
              </a:xfrm>
              <a:grpFill/>
            </p:grpSpPr>
            <p:sp>
              <p:nvSpPr>
                <p:cNvPr id="16" name="Rectangle 15">
                  <a:extLst>
                    <a:ext uri="{FF2B5EF4-FFF2-40B4-BE49-F238E27FC236}">
                      <a16:creationId xmlns:a16="http://schemas.microsoft.com/office/drawing/2014/main" id="{B9674292-B7B2-93FA-21FD-761713ABF471}"/>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FA4F632-2C82-146C-DFAF-53F6A2DFD270}"/>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828E3C5-67F3-AA5C-89EA-E989E2C940A2}"/>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8" name="TextBox 7">
            <a:extLst>
              <a:ext uri="{FF2B5EF4-FFF2-40B4-BE49-F238E27FC236}">
                <a16:creationId xmlns:a16="http://schemas.microsoft.com/office/drawing/2014/main" id="{CCC818C3-D421-A912-9E67-786883D1EDAD}"/>
              </a:ext>
            </a:extLst>
          </p:cNvPr>
          <p:cNvSpPr txBox="1"/>
          <p:nvPr/>
        </p:nvSpPr>
        <p:spPr>
          <a:xfrm>
            <a:off x="4379339" y="2622219"/>
            <a:ext cx="10811057" cy="1353832"/>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4800" b="1" kern="100" dirty="0">
                <a:solidFill>
                  <a:prstClr val="black"/>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RESULTS</a:t>
            </a:r>
            <a:endParaRPr kumimoji="0" lang="en-IN" sz="4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Times New Roman" panose="02020603050405020304" pitchFamily="18" charset="0"/>
            </a:endParaRPr>
          </a:p>
          <a:p>
            <a:pPr>
              <a:lnSpc>
                <a:spcPct val="107000"/>
              </a:lnSpc>
              <a:spcAft>
                <a:spcPts val="800"/>
              </a:spcAft>
            </a:pP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1224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5D7AD-350B-FB78-C9F3-C4B47233E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28968" cy="6858000"/>
          </a:xfrm>
          <a:prstGeom prst="rect">
            <a:avLst/>
          </a:prstGeom>
        </p:spPr>
      </p:pic>
    </p:spTree>
    <p:extLst>
      <p:ext uri="{BB962C8B-B14F-4D97-AF65-F5344CB8AC3E}">
        <p14:creationId xmlns:p14="http://schemas.microsoft.com/office/powerpoint/2010/main" val="2090455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FE84EF-2F6E-3582-0F87-D068D7814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8906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C3409-1F2C-6870-B72B-2B4570A41EB0}"/>
              </a:ext>
            </a:extLst>
          </p:cNvPr>
          <p:cNvSpPr/>
          <p:nvPr/>
        </p:nvSpPr>
        <p:spPr>
          <a:xfrm>
            <a:off x="0" y="0"/>
            <a:ext cx="12192000" cy="6858000"/>
          </a:xfrm>
          <a:prstGeom prst="rect">
            <a:avLst/>
          </a:prstGeom>
          <a:solidFill>
            <a:srgbClr val="FEC8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500" dirty="0">
              <a:latin typeface="Arial" panose="020B060402020202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9233C7A0-8674-7123-C5EE-363BDD193A0F}"/>
              </a:ext>
            </a:extLst>
          </p:cNvPr>
          <p:cNvGrpSpPr/>
          <p:nvPr/>
        </p:nvGrpSpPr>
        <p:grpSpPr>
          <a:xfrm rot="13958345">
            <a:off x="1834852" y="-1670311"/>
            <a:ext cx="5097831" cy="11640471"/>
            <a:chOff x="387344" y="-5117751"/>
            <a:chExt cx="5097831" cy="11640471"/>
          </a:xfrm>
          <a:gradFill>
            <a:gsLst>
              <a:gs pos="100000">
                <a:schemeClr val="bg1">
                  <a:lumMod val="85000"/>
                </a:schemeClr>
              </a:gs>
              <a:gs pos="30000">
                <a:srgbClr val="FEC834"/>
              </a:gs>
            </a:gsLst>
            <a:lin ang="5400000" scaled="1"/>
          </a:gradFill>
        </p:grpSpPr>
        <p:grpSp>
          <p:nvGrpSpPr>
            <p:cNvPr id="24" name="Group 23">
              <a:extLst>
                <a:ext uri="{FF2B5EF4-FFF2-40B4-BE49-F238E27FC236}">
                  <a16:creationId xmlns:a16="http://schemas.microsoft.com/office/drawing/2014/main" id="{434FEF46-EE33-DF23-E660-7FB8DAF4BED5}"/>
                </a:ext>
              </a:extLst>
            </p:cNvPr>
            <p:cNvGrpSpPr/>
            <p:nvPr/>
          </p:nvGrpSpPr>
          <p:grpSpPr>
            <a:xfrm>
              <a:off x="387344" y="-3015029"/>
              <a:ext cx="2431069" cy="9537749"/>
              <a:chOff x="234944" y="-3167429"/>
              <a:chExt cx="2431069" cy="9537749"/>
            </a:xfrm>
            <a:grpFill/>
          </p:grpSpPr>
          <p:sp>
            <p:nvSpPr>
              <p:cNvPr id="29" name="Rectangle 28">
                <a:extLst>
                  <a:ext uri="{FF2B5EF4-FFF2-40B4-BE49-F238E27FC236}">
                    <a16:creationId xmlns:a16="http://schemas.microsoft.com/office/drawing/2014/main" id="{D4AD15EE-5A27-675F-19DD-3B0CE6A8E3B0}"/>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33D96D6D-CE7A-1DF2-9E94-16AE696EE15C}"/>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F9355B3D-A579-03B5-EA14-2C744E61602C}"/>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 name="Group 24">
              <a:extLst>
                <a:ext uri="{FF2B5EF4-FFF2-40B4-BE49-F238E27FC236}">
                  <a16:creationId xmlns:a16="http://schemas.microsoft.com/office/drawing/2014/main" id="{9BAB7346-60B2-96A9-930F-D573938B5362}"/>
                </a:ext>
              </a:extLst>
            </p:cNvPr>
            <p:cNvGrpSpPr/>
            <p:nvPr/>
          </p:nvGrpSpPr>
          <p:grpSpPr>
            <a:xfrm>
              <a:off x="3054106" y="-5117751"/>
              <a:ext cx="2431069" cy="9537749"/>
              <a:chOff x="234944" y="-3167429"/>
              <a:chExt cx="2431069" cy="9537749"/>
            </a:xfrm>
            <a:grpFill/>
          </p:grpSpPr>
          <p:sp>
            <p:nvSpPr>
              <p:cNvPr id="26" name="Rectangle 25">
                <a:extLst>
                  <a:ext uri="{FF2B5EF4-FFF2-40B4-BE49-F238E27FC236}">
                    <a16:creationId xmlns:a16="http://schemas.microsoft.com/office/drawing/2014/main" id="{DF85CF9C-EF79-B311-2B1F-3161B4A41D8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EE4CB335-B1E3-1FBC-DB6B-BB17669C2439}"/>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921E82EE-AF45-A690-4824-ACC5E1207CCF}"/>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6" name="TextBox 5">
            <a:extLst>
              <a:ext uri="{FF2B5EF4-FFF2-40B4-BE49-F238E27FC236}">
                <a16:creationId xmlns:a16="http://schemas.microsoft.com/office/drawing/2014/main" id="{82A58D7F-01DE-C34B-DDED-332EC8EC27E3}"/>
              </a:ext>
            </a:extLst>
          </p:cNvPr>
          <p:cNvSpPr txBox="1"/>
          <p:nvPr/>
        </p:nvSpPr>
        <p:spPr>
          <a:xfrm>
            <a:off x="2971800" y="1706880"/>
            <a:ext cx="6248400" cy="3046988"/>
          </a:xfrm>
          <a:prstGeom prst="rect">
            <a:avLst/>
          </a:prstGeom>
          <a:noFill/>
        </p:spPr>
        <p:txBody>
          <a:bodyPr wrap="square" rtlCol="0">
            <a:spAutoFit/>
          </a:bodyPr>
          <a:lstStyle/>
          <a:p>
            <a:pPr algn="ctr"/>
            <a:r>
              <a:rPr lang="en" sz="9600" b="1" dirty="0"/>
              <a:t>LITERATURE        REVIEW</a:t>
            </a:r>
            <a:endParaRPr lang="en-IN" sz="2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367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44FD2-251B-EB6A-6A60-D4E913872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99609"/>
          </a:xfrm>
          <a:prstGeom prst="rect">
            <a:avLst/>
          </a:prstGeom>
        </p:spPr>
      </p:pic>
    </p:spTree>
    <p:extLst>
      <p:ext uri="{BB962C8B-B14F-4D97-AF65-F5344CB8AC3E}">
        <p14:creationId xmlns:p14="http://schemas.microsoft.com/office/powerpoint/2010/main" val="3187349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67D40-D9DD-E6E6-0A10-0722270CF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23656" cy="6858000"/>
          </a:xfrm>
          <a:prstGeom prst="rect">
            <a:avLst/>
          </a:prstGeom>
        </p:spPr>
      </p:pic>
    </p:spTree>
    <p:extLst>
      <p:ext uri="{BB962C8B-B14F-4D97-AF65-F5344CB8AC3E}">
        <p14:creationId xmlns:p14="http://schemas.microsoft.com/office/powerpoint/2010/main" val="1568427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57409F-40BF-8BA4-8A1C-84ABC9108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08114" cy="6910176"/>
          </a:xfrm>
          <a:prstGeom prst="rect">
            <a:avLst/>
          </a:prstGeom>
        </p:spPr>
      </p:pic>
    </p:spTree>
    <p:extLst>
      <p:ext uri="{BB962C8B-B14F-4D97-AF65-F5344CB8AC3E}">
        <p14:creationId xmlns:p14="http://schemas.microsoft.com/office/powerpoint/2010/main" val="3176758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12C709-BCBC-45FD-931C-8A450B508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6" y="0"/>
            <a:ext cx="12287531" cy="6858000"/>
          </a:xfrm>
          <a:prstGeom prst="rect">
            <a:avLst/>
          </a:prstGeom>
        </p:spPr>
      </p:pic>
    </p:spTree>
    <p:extLst>
      <p:ext uri="{BB962C8B-B14F-4D97-AF65-F5344CB8AC3E}">
        <p14:creationId xmlns:p14="http://schemas.microsoft.com/office/powerpoint/2010/main" val="227008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EC08AA-CDC4-9B7D-8C06-5A880CC9F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498" cy="6858000"/>
          </a:xfrm>
          <a:prstGeom prst="rect">
            <a:avLst/>
          </a:prstGeom>
        </p:spPr>
      </p:pic>
    </p:spTree>
    <p:extLst>
      <p:ext uri="{BB962C8B-B14F-4D97-AF65-F5344CB8AC3E}">
        <p14:creationId xmlns:p14="http://schemas.microsoft.com/office/powerpoint/2010/main" val="81335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744817-7728-76B5-BB67-DA97D9F6EB4F}"/>
              </a:ext>
            </a:extLst>
          </p:cNvPr>
          <p:cNvPicPr>
            <a:picLocks noChangeAspect="1"/>
          </p:cNvPicPr>
          <p:nvPr/>
        </p:nvPicPr>
        <p:blipFill>
          <a:blip r:embed="rId2"/>
          <a:stretch>
            <a:fillRect/>
          </a:stretch>
        </p:blipFill>
        <p:spPr>
          <a:xfrm>
            <a:off x="11947" y="0"/>
            <a:ext cx="12306573" cy="6858000"/>
          </a:xfrm>
          <a:prstGeom prst="rect">
            <a:avLst/>
          </a:prstGeom>
        </p:spPr>
      </p:pic>
      <p:grpSp>
        <p:nvGrpSpPr>
          <p:cNvPr id="3" name="Group 2">
            <a:extLst>
              <a:ext uri="{FF2B5EF4-FFF2-40B4-BE49-F238E27FC236}">
                <a16:creationId xmlns:a16="http://schemas.microsoft.com/office/drawing/2014/main" id="{F4DDD3E3-149C-B385-04FE-50C227AAC978}"/>
              </a:ext>
            </a:extLst>
          </p:cNvPr>
          <p:cNvGrpSpPr/>
          <p:nvPr/>
        </p:nvGrpSpPr>
        <p:grpSpPr>
          <a:xfrm rot="2757303">
            <a:off x="-419741" y="-6585760"/>
            <a:ext cx="10839602" cy="20650620"/>
            <a:chOff x="387344" y="-5117751"/>
            <a:chExt cx="5097831" cy="11640471"/>
          </a:xfrm>
          <a:gradFill>
            <a:gsLst>
              <a:gs pos="84000">
                <a:schemeClr val="bg1">
                  <a:lumMod val="95000"/>
                </a:schemeClr>
              </a:gs>
              <a:gs pos="18000">
                <a:srgbClr val="FEC834"/>
              </a:gs>
            </a:gsLst>
            <a:lin ang="5400000" scaled="1"/>
          </a:gradFill>
        </p:grpSpPr>
        <p:grpSp>
          <p:nvGrpSpPr>
            <p:cNvPr id="5" name="Group 4">
              <a:extLst>
                <a:ext uri="{FF2B5EF4-FFF2-40B4-BE49-F238E27FC236}">
                  <a16:creationId xmlns:a16="http://schemas.microsoft.com/office/drawing/2014/main" id="{86C1F9B9-6784-6B04-B43E-BDFF87FA9D04}"/>
                </a:ext>
              </a:extLst>
            </p:cNvPr>
            <p:cNvGrpSpPr/>
            <p:nvPr/>
          </p:nvGrpSpPr>
          <p:grpSpPr>
            <a:xfrm>
              <a:off x="387344" y="-3015029"/>
              <a:ext cx="2431069" cy="9537749"/>
              <a:chOff x="234944" y="-3167429"/>
              <a:chExt cx="2431069" cy="9537749"/>
            </a:xfrm>
            <a:grpFill/>
          </p:grpSpPr>
          <p:sp>
            <p:nvSpPr>
              <p:cNvPr id="16" name="Rectangle 15">
                <a:extLst>
                  <a:ext uri="{FF2B5EF4-FFF2-40B4-BE49-F238E27FC236}">
                    <a16:creationId xmlns:a16="http://schemas.microsoft.com/office/drawing/2014/main" id="{DF9854DB-A9A1-3170-1229-B36FAB66E3F1}"/>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3BDBCA5D-8733-9E10-EF66-7BBF6195014C}"/>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8E0FCB8E-7D3D-48EC-F283-3BF3227D2CF2}"/>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 name="Group 5">
              <a:extLst>
                <a:ext uri="{FF2B5EF4-FFF2-40B4-BE49-F238E27FC236}">
                  <a16:creationId xmlns:a16="http://schemas.microsoft.com/office/drawing/2014/main" id="{70CAF832-6F34-9759-D1D6-A37D5E8CF12F}"/>
                </a:ext>
              </a:extLst>
            </p:cNvPr>
            <p:cNvGrpSpPr/>
            <p:nvPr/>
          </p:nvGrpSpPr>
          <p:grpSpPr>
            <a:xfrm>
              <a:off x="3054106" y="-5117751"/>
              <a:ext cx="2431069" cy="9537749"/>
              <a:chOff x="234944" y="-3167429"/>
              <a:chExt cx="2431069" cy="9537749"/>
            </a:xfrm>
            <a:grpFill/>
          </p:grpSpPr>
          <p:sp>
            <p:nvSpPr>
              <p:cNvPr id="8" name="Rectangle 7">
                <a:extLst>
                  <a:ext uri="{FF2B5EF4-FFF2-40B4-BE49-F238E27FC236}">
                    <a16:creationId xmlns:a16="http://schemas.microsoft.com/office/drawing/2014/main" id="{057FB913-2A1B-627C-2145-A7B215170C0E}"/>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FB18491-EC6B-4AB5-C281-AF47897897AC}"/>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66EB4FF-1328-7BF0-4A55-D2DD4D57C946}"/>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3" name="TextBox 12">
            <a:extLst>
              <a:ext uri="{FF2B5EF4-FFF2-40B4-BE49-F238E27FC236}">
                <a16:creationId xmlns:a16="http://schemas.microsoft.com/office/drawing/2014/main" id="{C02462AB-469D-FD9E-577B-77B7ED1DFE9A}"/>
              </a:ext>
            </a:extLst>
          </p:cNvPr>
          <p:cNvSpPr txBox="1"/>
          <p:nvPr/>
        </p:nvSpPr>
        <p:spPr>
          <a:xfrm>
            <a:off x="511493" y="1678316"/>
            <a:ext cx="10780242" cy="4601260"/>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development of deepfake detection technologies represents a crucial step in addressing the growing threat of manipulated multimedia content.</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essential to acknowledge that the cat-and-mouse game between deepfake creators and detection algorithms is ongoing, and continual research and development in this field are necessary.</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Deepfake detection is a valuable tool in the fight against misinformation, it should be part of a broader strategy that includes media literacy, responsible content creation, and legal frameworks to address this evolving threat effectively.</a:t>
            </a:r>
            <a:endParaRPr lang="en-IN" sz="2000" dirty="0">
              <a:latin typeface="Times New Roman" panose="02020603050405020304" pitchFamily="18" charset="0"/>
              <a:cs typeface="Times New Roman" panose="02020603050405020304" pitchFamily="18" charset="0"/>
            </a:endParaRPr>
          </a:p>
          <a:p>
            <a:endParaRPr lang="en-IN" sz="2300" b="1"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12BE7902-56CD-80E4-1971-F56DB3AE7A3F}"/>
              </a:ext>
            </a:extLst>
          </p:cNvPr>
          <p:cNvSpPr txBox="1"/>
          <p:nvPr/>
        </p:nvSpPr>
        <p:spPr>
          <a:xfrm>
            <a:off x="496614" y="528145"/>
            <a:ext cx="4803737" cy="830997"/>
          </a:xfrm>
          <a:prstGeom prst="rect">
            <a:avLst/>
          </a:prstGeom>
          <a:noFill/>
        </p:spPr>
        <p:txBody>
          <a:bodyPr wrap="square" rtlCol="0">
            <a:spAutoFit/>
          </a:bodyPr>
          <a:lstStyle/>
          <a:p>
            <a:r>
              <a:rPr lang="en-IN" sz="4800" b="1" dirty="0">
                <a:effectLst>
                  <a:outerShdw blurRad="38100" dist="38100" dir="2700000" algn="tl">
                    <a:srgbClr val="000000">
                      <a:alpha val="43137"/>
                    </a:srgbClr>
                  </a:outerShdw>
                </a:effectLst>
              </a:rPr>
              <a:t>CONCLUSION</a:t>
            </a:r>
          </a:p>
        </p:txBody>
      </p:sp>
    </p:spTree>
    <p:extLst>
      <p:ext uri="{BB962C8B-B14F-4D97-AF65-F5344CB8AC3E}">
        <p14:creationId xmlns:p14="http://schemas.microsoft.com/office/powerpoint/2010/main" val="249611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744817-7728-76B5-BB67-DA97D9F6EB4F}"/>
              </a:ext>
            </a:extLst>
          </p:cNvPr>
          <p:cNvPicPr>
            <a:picLocks noChangeAspect="1"/>
          </p:cNvPicPr>
          <p:nvPr/>
        </p:nvPicPr>
        <p:blipFill>
          <a:blip r:embed="rId2"/>
          <a:stretch>
            <a:fillRect/>
          </a:stretch>
        </p:blipFill>
        <p:spPr>
          <a:xfrm>
            <a:off x="11947" y="0"/>
            <a:ext cx="12306573" cy="6858000"/>
          </a:xfrm>
          <a:prstGeom prst="rect">
            <a:avLst/>
          </a:prstGeom>
        </p:spPr>
      </p:pic>
      <p:grpSp>
        <p:nvGrpSpPr>
          <p:cNvPr id="3" name="Group 2">
            <a:extLst>
              <a:ext uri="{FF2B5EF4-FFF2-40B4-BE49-F238E27FC236}">
                <a16:creationId xmlns:a16="http://schemas.microsoft.com/office/drawing/2014/main" id="{F4DDD3E3-149C-B385-04FE-50C227AAC978}"/>
              </a:ext>
            </a:extLst>
          </p:cNvPr>
          <p:cNvGrpSpPr/>
          <p:nvPr/>
        </p:nvGrpSpPr>
        <p:grpSpPr>
          <a:xfrm rot="2757303">
            <a:off x="-419741" y="-6585760"/>
            <a:ext cx="10839602" cy="20650620"/>
            <a:chOff x="387344" y="-5117751"/>
            <a:chExt cx="5097831" cy="11640471"/>
          </a:xfrm>
          <a:gradFill>
            <a:gsLst>
              <a:gs pos="84000">
                <a:schemeClr val="bg1">
                  <a:lumMod val="95000"/>
                </a:schemeClr>
              </a:gs>
              <a:gs pos="18000">
                <a:srgbClr val="FEC834"/>
              </a:gs>
            </a:gsLst>
            <a:lin ang="5400000" scaled="1"/>
          </a:gradFill>
        </p:grpSpPr>
        <p:grpSp>
          <p:nvGrpSpPr>
            <p:cNvPr id="5" name="Group 4">
              <a:extLst>
                <a:ext uri="{FF2B5EF4-FFF2-40B4-BE49-F238E27FC236}">
                  <a16:creationId xmlns:a16="http://schemas.microsoft.com/office/drawing/2014/main" id="{86C1F9B9-6784-6B04-B43E-BDFF87FA9D04}"/>
                </a:ext>
              </a:extLst>
            </p:cNvPr>
            <p:cNvGrpSpPr/>
            <p:nvPr/>
          </p:nvGrpSpPr>
          <p:grpSpPr>
            <a:xfrm>
              <a:off x="387344" y="-3015029"/>
              <a:ext cx="2431069" cy="9537749"/>
              <a:chOff x="234944" y="-3167429"/>
              <a:chExt cx="2431069" cy="9537749"/>
            </a:xfrm>
            <a:grpFill/>
          </p:grpSpPr>
          <p:sp>
            <p:nvSpPr>
              <p:cNvPr id="16" name="Rectangle 15">
                <a:extLst>
                  <a:ext uri="{FF2B5EF4-FFF2-40B4-BE49-F238E27FC236}">
                    <a16:creationId xmlns:a16="http://schemas.microsoft.com/office/drawing/2014/main" id="{DF9854DB-A9A1-3170-1229-B36FAB66E3F1}"/>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3BDBCA5D-8733-9E10-EF66-7BBF6195014C}"/>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8E0FCB8E-7D3D-48EC-F283-3BF3227D2CF2}"/>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 name="Group 5">
              <a:extLst>
                <a:ext uri="{FF2B5EF4-FFF2-40B4-BE49-F238E27FC236}">
                  <a16:creationId xmlns:a16="http://schemas.microsoft.com/office/drawing/2014/main" id="{70CAF832-6F34-9759-D1D6-A37D5E8CF12F}"/>
                </a:ext>
              </a:extLst>
            </p:cNvPr>
            <p:cNvGrpSpPr/>
            <p:nvPr/>
          </p:nvGrpSpPr>
          <p:grpSpPr>
            <a:xfrm>
              <a:off x="3054106" y="-5117751"/>
              <a:ext cx="2431069" cy="9537749"/>
              <a:chOff x="234944" y="-3167429"/>
              <a:chExt cx="2431069" cy="9537749"/>
            </a:xfrm>
            <a:grpFill/>
          </p:grpSpPr>
          <p:sp>
            <p:nvSpPr>
              <p:cNvPr id="8" name="Rectangle 7">
                <a:extLst>
                  <a:ext uri="{FF2B5EF4-FFF2-40B4-BE49-F238E27FC236}">
                    <a16:creationId xmlns:a16="http://schemas.microsoft.com/office/drawing/2014/main" id="{057FB913-2A1B-627C-2145-A7B215170C0E}"/>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FB18491-EC6B-4AB5-C281-AF47897897AC}"/>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66EB4FF-1328-7BF0-4A55-D2DD4D57C946}"/>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3" name="TextBox 12">
            <a:extLst>
              <a:ext uri="{FF2B5EF4-FFF2-40B4-BE49-F238E27FC236}">
                <a16:creationId xmlns:a16="http://schemas.microsoft.com/office/drawing/2014/main" id="{C02462AB-469D-FD9E-577B-77B7ED1DFE9A}"/>
              </a:ext>
            </a:extLst>
          </p:cNvPr>
          <p:cNvSpPr txBox="1"/>
          <p:nvPr/>
        </p:nvSpPr>
        <p:spPr>
          <a:xfrm>
            <a:off x="483846" y="2049252"/>
            <a:ext cx="10731496" cy="367793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000" b="1" dirty="0">
                <a:latin typeface="Times New Roman"/>
                <a:cs typeface="Times New Roman"/>
              </a:rPr>
              <a:t>Multimodal Detection</a:t>
            </a:r>
            <a:r>
              <a:rPr lang="en-US" sz="2000" dirty="0">
                <a:latin typeface="Times New Roman"/>
                <a:cs typeface="Times New Roman"/>
              </a:rPr>
              <a:t>: </a:t>
            </a:r>
          </a:p>
          <a:p>
            <a:pPr marL="342900" indent="-342900" algn="just">
              <a:lnSpc>
                <a:spcPct val="150000"/>
              </a:lnSpc>
              <a:buFont typeface="Arial" panose="020B0604020202020204" pitchFamily="34" charset="0"/>
              <a:buChar char="•"/>
            </a:pPr>
            <a:r>
              <a:rPr lang="en-US" sz="2000" dirty="0">
                <a:latin typeface="Times New Roman"/>
                <a:cs typeface="Times New Roman"/>
              </a:rPr>
              <a:t>Combining analysis of both visual and audio elements will become more prevalent. </a:t>
            </a:r>
          </a:p>
          <a:p>
            <a:pPr marL="342900" indent="-342900" algn="just">
              <a:lnSpc>
                <a:spcPct val="150000"/>
              </a:lnSpc>
              <a:buFont typeface="Arial" panose="020B0604020202020204" pitchFamily="34" charset="0"/>
              <a:buChar char="•"/>
            </a:pPr>
            <a:r>
              <a:rPr lang="en-US" sz="2000" dirty="0">
                <a:latin typeface="Times New Roman"/>
                <a:cs typeface="Times New Roman"/>
              </a:rPr>
              <a:t>Detecting inconsistencies between lip movements and speech, for example, can enhance deepfake detection.</a:t>
            </a:r>
          </a:p>
          <a:p>
            <a:pPr marL="342900" indent="-342900" algn="just">
              <a:lnSpc>
                <a:spcPct val="150000"/>
              </a:lnSpc>
              <a:buFont typeface="Wingdings" panose="05000000000000000000" pitchFamily="2" charset="2"/>
              <a:buChar char="q"/>
            </a:pPr>
            <a:r>
              <a:rPr lang="en-US" sz="2000" b="1" dirty="0">
                <a:latin typeface="Times New Roman"/>
                <a:cs typeface="Times New Roman"/>
              </a:rPr>
              <a:t>Real-Time Detection</a:t>
            </a:r>
            <a:r>
              <a:rPr lang="en-US" sz="2000" dirty="0">
                <a:latin typeface="Times New Roman"/>
                <a:cs typeface="Times New Roman"/>
              </a:rPr>
              <a:t>: </a:t>
            </a:r>
          </a:p>
          <a:p>
            <a:pPr marL="342900" indent="-342900" algn="just">
              <a:lnSpc>
                <a:spcPct val="150000"/>
              </a:lnSpc>
              <a:buFont typeface="Arial" panose="020B0604020202020204" pitchFamily="34" charset="0"/>
              <a:buChar char="•"/>
            </a:pPr>
            <a:r>
              <a:rPr lang="en-US" sz="2000" dirty="0">
                <a:latin typeface="Times New Roman"/>
                <a:cs typeface="Times New Roman"/>
              </a:rPr>
              <a:t>The development of real-time deepfake detection tools will be crucial, especially for live video conferencing, social media platforms, and other applications where rapid detection is essential.</a:t>
            </a:r>
          </a:p>
          <a:p>
            <a:endParaRPr lang="en-IN" sz="2300" b="1"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12BE7902-56CD-80E4-1971-F56DB3AE7A3F}"/>
              </a:ext>
            </a:extLst>
          </p:cNvPr>
          <p:cNvSpPr txBox="1"/>
          <p:nvPr/>
        </p:nvSpPr>
        <p:spPr>
          <a:xfrm>
            <a:off x="496614" y="528145"/>
            <a:ext cx="4803737" cy="830997"/>
          </a:xfrm>
          <a:prstGeom prst="rect">
            <a:avLst/>
          </a:prstGeom>
          <a:noFill/>
        </p:spPr>
        <p:txBody>
          <a:bodyPr wrap="square" rtlCol="0">
            <a:spAutoFit/>
          </a:bodyPr>
          <a:lstStyle/>
          <a:p>
            <a:r>
              <a:rPr lang="en-IN" sz="4800" b="1" dirty="0">
                <a:effectLst>
                  <a:outerShdw blurRad="38100" dist="38100" dir="2700000" algn="tl">
                    <a:srgbClr val="000000">
                      <a:alpha val="43137"/>
                    </a:srgbClr>
                  </a:outerShdw>
                </a:effectLst>
              </a:rPr>
              <a:t>FUTURE SCOPE</a:t>
            </a:r>
          </a:p>
        </p:txBody>
      </p:sp>
    </p:spTree>
    <p:extLst>
      <p:ext uri="{BB962C8B-B14F-4D97-AF65-F5344CB8AC3E}">
        <p14:creationId xmlns:p14="http://schemas.microsoft.com/office/powerpoint/2010/main" val="392961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6D2EB8-58AD-7E1C-EE50-2FEAFAB3B97C}"/>
              </a:ext>
            </a:extLst>
          </p:cNvPr>
          <p:cNvGrpSpPr/>
          <p:nvPr/>
        </p:nvGrpSpPr>
        <p:grpSpPr>
          <a:xfrm rot="6568033">
            <a:off x="5568586" y="-1052020"/>
            <a:ext cx="5097831" cy="20650620"/>
            <a:chOff x="387344" y="-5117751"/>
            <a:chExt cx="5097831" cy="11640471"/>
          </a:xfrm>
          <a:gradFill>
            <a:gsLst>
              <a:gs pos="84000">
                <a:schemeClr val="bg1">
                  <a:lumMod val="95000"/>
                </a:schemeClr>
              </a:gs>
              <a:gs pos="18000">
                <a:srgbClr val="FEC834"/>
              </a:gs>
            </a:gsLst>
            <a:lin ang="5400000" scaled="1"/>
          </a:gradFill>
        </p:grpSpPr>
        <p:grpSp>
          <p:nvGrpSpPr>
            <p:cNvPr id="15" name="Group 14">
              <a:extLst>
                <a:ext uri="{FF2B5EF4-FFF2-40B4-BE49-F238E27FC236}">
                  <a16:creationId xmlns:a16="http://schemas.microsoft.com/office/drawing/2014/main" id="{E9401DA2-70B9-C250-96DB-81130B4A3F1C}"/>
                </a:ext>
              </a:extLst>
            </p:cNvPr>
            <p:cNvGrpSpPr/>
            <p:nvPr/>
          </p:nvGrpSpPr>
          <p:grpSpPr>
            <a:xfrm>
              <a:off x="387344" y="-3015029"/>
              <a:ext cx="2431069" cy="9537749"/>
              <a:chOff x="234944" y="-3167429"/>
              <a:chExt cx="2431069" cy="9537749"/>
            </a:xfrm>
            <a:grpFill/>
          </p:grpSpPr>
          <p:sp>
            <p:nvSpPr>
              <p:cNvPr id="20" name="Rectangle 19">
                <a:extLst>
                  <a:ext uri="{FF2B5EF4-FFF2-40B4-BE49-F238E27FC236}">
                    <a16:creationId xmlns:a16="http://schemas.microsoft.com/office/drawing/2014/main" id="{D4BB92DF-96AC-0920-3DC9-C7AE4A162527}"/>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1C3DB995-E821-CA28-ABFB-9B15EC200A78}"/>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9378CDA-E55A-61A5-1205-BAE2EF3CB55D}"/>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2780663D-C59B-D377-51D1-D961C5EC614D}"/>
                </a:ext>
              </a:extLst>
            </p:cNvPr>
            <p:cNvGrpSpPr/>
            <p:nvPr/>
          </p:nvGrpSpPr>
          <p:grpSpPr>
            <a:xfrm>
              <a:off x="3054106" y="-5117751"/>
              <a:ext cx="2431069" cy="9537749"/>
              <a:chOff x="234944" y="-3167429"/>
              <a:chExt cx="2431069" cy="9537749"/>
            </a:xfrm>
            <a:grpFill/>
          </p:grpSpPr>
          <p:sp>
            <p:nvSpPr>
              <p:cNvPr id="17" name="Rectangle 16">
                <a:extLst>
                  <a:ext uri="{FF2B5EF4-FFF2-40B4-BE49-F238E27FC236}">
                    <a16:creationId xmlns:a16="http://schemas.microsoft.com/office/drawing/2014/main" id="{1003724A-9AE3-89A6-80AE-CF7EA0CB32E4}"/>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6767B56E-7BF2-350A-3638-310190D97F59}"/>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5A148C8C-8744-18A0-E10C-50D6A9B517F8}"/>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 name="Group 1">
            <a:extLst>
              <a:ext uri="{FF2B5EF4-FFF2-40B4-BE49-F238E27FC236}">
                <a16:creationId xmlns:a16="http://schemas.microsoft.com/office/drawing/2014/main" id="{A0137183-7F61-8261-8777-5FDA53F8BF7F}"/>
              </a:ext>
            </a:extLst>
          </p:cNvPr>
          <p:cNvGrpSpPr/>
          <p:nvPr/>
        </p:nvGrpSpPr>
        <p:grpSpPr>
          <a:xfrm rot="3304076">
            <a:off x="7738295" y="-8915750"/>
            <a:ext cx="5097831" cy="20650620"/>
            <a:chOff x="387344" y="-5117751"/>
            <a:chExt cx="5097831" cy="11640471"/>
          </a:xfrm>
          <a:gradFill>
            <a:gsLst>
              <a:gs pos="84000">
                <a:schemeClr val="bg1">
                  <a:lumMod val="95000"/>
                </a:schemeClr>
              </a:gs>
              <a:gs pos="18000">
                <a:srgbClr val="FEC834"/>
              </a:gs>
            </a:gsLst>
            <a:lin ang="5400000" scaled="1"/>
          </a:gradFill>
        </p:grpSpPr>
        <p:grpSp>
          <p:nvGrpSpPr>
            <p:cNvPr id="3" name="Group 2">
              <a:extLst>
                <a:ext uri="{FF2B5EF4-FFF2-40B4-BE49-F238E27FC236}">
                  <a16:creationId xmlns:a16="http://schemas.microsoft.com/office/drawing/2014/main" id="{3DDA844B-8268-EB5A-16CC-334A2D159B35}"/>
                </a:ext>
              </a:extLst>
            </p:cNvPr>
            <p:cNvGrpSpPr/>
            <p:nvPr/>
          </p:nvGrpSpPr>
          <p:grpSpPr>
            <a:xfrm>
              <a:off x="387344" y="-3015029"/>
              <a:ext cx="2431069" cy="9537749"/>
              <a:chOff x="234944" y="-3167429"/>
              <a:chExt cx="2431069" cy="9537749"/>
            </a:xfrm>
            <a:grpFill/>
          </p:grpSpPr>
          <p:sp>
            <p:nvSpPr>
              <p:cNvPr id="11" name="Rectangle 10">
                <a:extLst>
                  <a:ext uri="{FF2B5EF4-FFF2-40B4-BE49-F238E27FC236}">
                    <a16:creationId xmlns:a16="http://schemas.microsoft.com/office/drawing/2014/main" id="{23ED623E-2EE5-8792-B6F4-B1BB9F523C82}"/>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6F5E176-9204-02D8-3589-BAE2899A16EB}"/>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C3A07190-CAF6-27F3-5A9C-41C3D6704108}"/>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 name="Group 4">
              <a:extLst>
                <a:ext uri="{FF2B5EF4-FFF2-40B4-BE49-F238E27FC236}">
                  <a16:creationId xmlns:a16="http://schemas.microsoft.com/office/drawing/2014/main" id="{E2A4498B-DF85-6850-023A-EE1F8B39638C}"/>
                </a:ext>
              </a:extLst>
            </p:cNvPr>
            <p:cNvGrpSpPr/>
            <p:nvPr/>
          </p:nvGrpSpPr>
          <p:grpSpPr>
            <a:xfrm>
              <a:off x="3054106" y="-5117751"/>
              <a:ext cx="2431069" cy="9537749"/>
              <a:chOff x="234944" y="-3167429"/>
              <a:chExt cx="2431069" cy="9537749"/>
            </a:xfrm>
            <a:grpFill/>
          </p:grpSpPr>
          <p:sp>
            <p:nvSpPr>
              <p:cNvPr id="6" name="Rectangle 5">
                <a:extLst>
                  <a:ext uri="{FF2B5EF4-FFF2-40B4-BE49-F238E27FC236}">
                    <a16:creationId xmlns:a16="http://schemas.microsoft.com/office/drawing/2014/main" id="{9D881FC7-2CB3-1752-FCD0-61CDF830BC25}"/>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C494501-83A0-7533-9D99-60A71C2F4993}"/>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33934EA-73C5-EA48-9BE6-46D83CA817D4}"/>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7" name="TextBox 6">
            <a:extLst>
              <a:ext uri="{FF2B5EF4-FFF2-40B4-BE49-F238E27FC236}">
                <a16:creationId xmlns:a16="http://schemas.microsoft.com/office/drawing/2014/main" id="{DFB8D77B-34EF-76A6-2C74-B5E4A90BEBA1}"/>
              </a:ext>
            </a:extLst>
          </p:cNvPr>
          <p:cNvSpPr txBox="1"/>
          <p:nvPr/>
        </p:nvSpPr>
        <p:spPr>
          <a:xfrm>
            <a:off x="462987" y="874786"/>
            <a:ext cx="11366339" cy="6001643"/>
          </a:xfrm>
          <a:prstGeom prst="rect">
            <a:avLst/>
          </a:prstGeom>
          <a:noFill/>
        </p:spPr>
        <p:txBody>
          <a:bodyPr wrap="square">
            <a:spAutoFit/>
          </a:bodyPr>
          <a:lstStyle/>
          <a:p>
            <a:pPr marL="342900" indent="-342900">
              <a:spcBef>
                <a:spcPts val="600"/>
              </a:spcBef>
              <a:spcAft>
                <a:spcPts val="600"/>
              </a:spcAft>
              <a:buFont typeface="+mj-lt"/>
              <a:buAutoNum type="arabicPeriod"/>
            </a:pPr>
            <a:r>
              <a:rPr lang="en-IN"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Detecting GAN generated Fake Images using Co-occurrence Matrices Lakshmanan Nataraj; </a:t>
            </a:r>
            <a:r>
              <a:rPr lang="en-IN" sz="1600" kern="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Mayachitra</a:t>
            </a:r>
            <a:r>
              <a:rPr lang="en-IN"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Inc., Santa Barbara, California, USAhttps://doi.org/10.2352/ISSN.2470-1173.2019.5.MWSF-532 © 2019, Society for Imaging Science and Technology</a:t>
            </a:r>
          </a:p>
          <a:p>
            <a:pPr marL="342900" indent="-342900">
              <a:spcBef>
                <a:spcPts val="600"/>
              </a:spcBef>
              <a:spcAft>
                <a:spcPts val="600"/>
              </a:spcAft>
              <a:buFont typeface="+mj-lt"/>
              <a:buAutoNum type="arabicPeriod"/>
            </a:pPr>
            <a:r>
              <a:rPr lang="en-IN" sz="1600" kern="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Güera</a:t>
            </a:r>
            <a:r>
              <a:rPr lang="en-IN"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lang="en-IN" sz="1600" kern="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D.Delp</a:t>
            </a:r>
            <a:r>
              <a:rPr lang="en-IN"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E.J. Deepfake video detection using recurrent neural networks. In Proceedings of the 2020 15th IEEE International Conference on Advanced Video and Signal Based Surveillance (AVSS), Auckland, New Zealand, 27–30 November 2020</a:t>
            </a:r>
          </a:p>
          <a:p>
            <a:pPr marL="342900" indent="-342900">
              <a:spcBef>
                <a:spcPts val="600"/>
              </a:spcBef>
              <a:spcAft>
                <a:spcPts val="600"/>
              </a:spcAft>
              <a:buFont typeface="+mj-lt"/>
              <a:buAutoNum type="arabicPeriod"/>
            </a:pPr>
            <a:r>
              <a:rPr lang="en-IN" sz="1600" dirty="0">
                <a:effectLst/>
                <a:latin typeface="Arial" panose="020B0604020202020204" pitchFamily="34" charset="0"/>
                <a:ea typeface="Times New Roman" panose="02020603050405020304" pitchFamily="18" charset="0"/>
                <a:cs typeface="Arial" panose="020B0604020202020204" pitchFamily="34" charset="0"/>
              </a:rPr>
              <a:t>Deepfake Detection through Deep Learning Deng Pan, </a:t>
            </a:r>
            <a:r>
              <a:rPr lang="en-IN" sz="1600" dirty="0" err="1">
                <a:effectLst/>
                <a:latin typeface="Arial" panose="020B0604020202020204" pitchFamily="34" charset="0"/>
                <a:ea typeface="Times New Roman" panose="02020603050405020304" pitchFamily="18" charset="0"/>
                <a:cs typeface="Arial" panose="020B0604020202020204" pitchFamily="34" charset="0"/>
              </a:rPr>
              <a:t>Lixian</a:t>
            </a:r>
            <a:r>
              <a:rPr lang="en-IN" sz="1600" dirty="0">
                <a:effectLst/>
                <a:latin typeface="Arial" panose="020B0604020202020204" pitchFamily="34" charset="0"/>
                <a:ea typeface="Times New Roman" panose="02020603050405020304" pitchFamily="18" charset="0"/>
                <a:cs typeface="Arial" panose="020B0604020202020204" pitchFamily="34" charset="0"/>
              </a:rPr>
              <a:t> Sun, Rui Wang, Xingjian Zhang, Richard O. Sinnott 2020 IEEE/ACM International Conference on Big Data Computing, Applications and Technologies (BDCAT)</a:t>
            </a:r>
          </a:p>
          <a:p>
            <a:pPr marL="342900" indent="-342900">
              <a:spcBef>
                <a:spcPts val="600"/>
              </a:spcBef>
              <a:spcAft>
                <a:spcPts val="600"/>
              </a:spcAft>
              <a:buFont typeface="+mj-lt"/>
              <a:buAutoNum type="arabicPeriod"/>
            </a:pPr>
            <a:r>
              <a:rPr lang="en-US"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Li, Y.; Lyu, S. Exposing deepfake videos by detecting face warping artifacts. </a:t>
            </a:r>
            <a:r>
              <a:rPr lang="en-US" sz="1600" kern="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arXiv</a:t>
            </a:r>
            <a:r>
              <a:rPr lang="en-US"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2020, arXiv:1811.00656.</a:t>
            </a:r>
            <a:endParaRPr lang="en-IN"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endParaRPr>
          </a:p>
          <a:p>
            <a:pPr marL="342900" indent="-342900">
              <a:spcBef>
                <a:spcPts val="600"/>
              </a:spcBef>
              <a:spcAft>
                <a:spcPts val="600"/>
              </a:spcAft>
              <a:buFont typeface="+mj-lt"/>
              <a:buAutoNum type="arabicPeriod"/>
            </a:pPr>
            <a:r>
              <a:rPr lang="en-IN" sz="1600" dirty="0">
                <a:effectLst/>
                <a:latin typeface="Arial" panose="020B0604020202020204" pitchFamily="34" charset="0"/>
                <a:ea typeface="Calibri" panose="020F0502020204030204" pitchFamily="34" charset="0"/>
                <a:cs typeface="Arial" panose="020B0604020202020204" pitchFamily="34" charset="0"/>
              </a:rPr>
              <a:t>Ismail, A.; </a:t>
            </a:r>
            <a:r>
              <a:rPr lang="en-IN" sz="1600" dirty="0" err="1">
                <a:effectLst/>
                <a:latin typeface="Arial" panose="020B0604020202020204" pitchFamily="34" charset="0"/>
                <a:ea typeface="Calibri" panose="020F0502020204030204" pitchFamily="34" charset="0"/>
                <a:cs typeface="Arial" panose="020B0604020202020204" pitchFamily="34" charset="0"/>
              </a:rPr>
              <a:t>Elpeltagy</a:t>
            </a:r>
            <a:r>
              <a:rPr lang="en-IN" sz="1600" dirty="0">
                <a:effectLst/>
                <a:latin typeface="Arial" panose="020B0604020202020204" pitchFamily="34" charset="0"/>
                <a:ea typeface="Calibri" panose="020F0502020204030204" pitchFamily="34" charset="0"/>
                <a:cs typeface="Arial" panose="020B0604020202020204" pitchFamily="34" charset="0"/>
              </a:rPr>
              <a:t>, M.; S. </a:t>
            </a:r>
            <a:r>
              <a:rPr lang="en-IN" sz="1600" dirty="0" err="1">
                <a:effectLst/>
                <a:latin typeface="Arial" panose="020B0604020202020204" pitchFamily="34" charset="0"/>
                <a:ea typeface="Calibri" panose="020F0502020204030204" pitchFamily="34" charset="0"/>
                <a:cs typeface="Arial" panose="020B0604020202020204" pitchFamily="34" charset="0"/>
              </a:rPr>
              <a:t>Zaki</a:t>
            </a:r>
            <a:r>
              <a:rPr lang="en-IN" sz="1600" dirty="0">
                <a:effectLst/>
                <a:latin typeface="Arial" panose="020B0604020202020204" pitchFamily="34" charset="0"/>
                <a:ea typeface="Calibri" panose="020F0502020204030204" pitchFamily="34" charset="0"/>
                <a:cs typeface="Arial" panose="020B0604020202020204" pitchFamily="34" charset="0"/>
              </a:rPr>
              <a:t>, M.; </a:t>
            </a:r>
            <a:r>
              <a:rPr lang="en-IN" sz="1600" dirty="0" err="1">
                <a:effectLst/>
                <a:latin typeface="Arial" panose="020B0604020202020204" pitchFamily="34" charset="0"/>
                <a:ea typeface="Calibri" panose="020F0502020204030204" pitchFamily="34" charset="0"/>
                <a:cs typeface="Arial" panose="020B0604020202020204" pitchFamily="34" charset="0"/>
              </a:rPr>
              <a:t>Eldahshan</a:t>
            </a:r>
            <a:r>
              <a:rPr lang="en-IN" sz="1600" dirty="0">
                <a:effectLst/>
                <a:latin typeface="Arial" panose="020B0604020202020204" pitchFamily="34" charset="0"/>
                <a:ea typeface="Calibri" panose="020F0502020204030204" pitchFamily="34" charset="0"/>
                <a:cs typeface="Arial" panose="020B0604020202020204" pitchFamily="34" charset="0"/>
              </a:rPr>
              <a:t>, K. A New Deep Learning-Based Methodology for Video Deepfake Detection Using </a:t>
            </a:r>
            <a:r>
              <a:rPr lang="en-IN" sz="1600" dirty="0" err="1">
                <a:effectLst/>
                <a:latin typeface="Arial" panose="020B0604020202020204" pitchFamily="34" charset="0"/>
                <a:ea typeface="Calibri" panose="020F0502020204030204" pitchFamily="34" charset="0"/>
                <a:cs typeface="Arial" panose="020B0604020202020204" pitchFamily="34" charset="0"/>
              </a:rPr>
              <a:t>XGBoost</a:t>
            </a:r>
            <a:r>
              <a:rPr lang="en-IN" sz="1600" dirty="0">
                <a:effectLst/>
                <a:latin typeface="Arial" panose="020B0604020202020204" pitchFamily="34" charset="0"/>
                <a:ea typeface="Calibri" panose="020F0502020204030204" pitchFamily="34" charset="0"/>
                <a:cs typeface="Arial" panose="020B0604020202020204" pitchFamily="34" charset="0"/>
              </a:rPr>
              <a:t>. Sensors 2021, 21, 5413. https://doi.org/10.3390/s21165413 </a:t>
            </a:r>
          </a:p>
          <a:p>
            <a:pPr marL="342900" indent="-342900">
              <a:spcBef>
                <a:spcPts val="600"/>
              </a:spcBef>
              <a:spcAft>
                <a:spcPts val="600"/>
              </a:spcAft>
              <a:buFont typeface="+mj-lt"/>
              <a:buAutoNum type="arabicPeriod"/>
            </a:pPr>
            <a:r>
              <a:rPr lang="en-IN" sz="1600" dirty="0">
                <a:effectLst/>
                <a:latin typeface="Arial" panose="020B0604020202020204" pitchFamily="34" charset="0"/>
                <a:ea typeface="Times New Roman" panose="02020603050405020304" pitchFamily="18" charset="0"/>
                <a:cs typeface="Arial" panose="020B0604020202020204" pitchFamily="34" charset="0"/>
              </a:rPr>
              <a:t> Li, Y.; Chang, M.C.; Lyu, S. In </a:t>
            </a:r>
            <a:r>
              <a:rPr lang="en-IN" sz="1600" dirty="0" err="1">
                <a:effectLst/>
                <a:latin typeface="Arial" panose="020B0604020202020204" pitchFamily="34" charset="0"/>
                <a:ea typeface="Times New Roman" panose="02020603050405020304" pitchFamily="18" charset="0"/>
                <a:cs typeface="Arial" panose="020B0604020202020204" pitchFamily="34" charset="0"/>
              </a:rPr>
              <a:t>ictu</a:t>
            </a:r>
            <a:r>
              <a:rPr lang="en-IN" sz="1600" dirty="0">
                <a:effectLst/>
                <a:latin typeface="Arial" panose="020B0604020202020204" pitchFamily="34" charset="0"/>
                <a:ea typeface="Times New Roman" panose="02020603050405020304" pitchFamily="18" charset="0"/>
                <a:cs typeface="Arial" panose="020B0604020202020204" pitchFamily="34" charset="0"/>
              </a:rPr>
              <a:t> oculi: Exposing ai created fake videos by detecting eye blinking. In Proceedings of the 2019 IEEE International Workshop on Information Forensics and Security (WIFS), Hong Kong, China, 11–13 December 2019</a:t>
            </a:r>
          </a:p>
          <a:p>
            <a:pPr marL="342900" indent="-342900">
              <a:spcBef>
                <a:spcPts val="600"/>
              </a:spcBef>
              <a:spcAft>
                <a:spcPts val="600"/>
              </a:spcAft>
              <a:buFont typeface="+mj-lt"/>
              <a:buAutoNum type="arabicPeriod"/>
            </a:pPr>
            <a:r>
              <a:rPr lang="en-IN" sz="1600" kern="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FaceForensics</a:t>
            </a:r>
            <a:r>
              <a:rPr lang="en-IN"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Learning to Detect Manipulated Facial Images Andreas </a:t>
            </a:r>
            <a:r>
              <a:rPr lang="en-IN" sz="1600" kern="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Rossler</a:t>
            </a:r>
            <a:r>
              <a:rPr lang="en-IN"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Davide Cozzolino Luisa </a:t>
            </a:r>
            <a:r>
              <a:rPr lang="en-IN" sz="1600" kern="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Verdoliva</a:t>
            </a:r>
            <a:r>
              <a:rPr lang="en-IN"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Christian </a:t>
            </a:r>
            <a:r>
              <a:rPr lang="en-IN" sz="1600" kern="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Riess</a:t>
            </a:r>
            <a:r>
              <a:rPr lang="en-IN"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Justus </a:t>
            </a:r>
            <a:r>
              <a:rPr lang="en-IN" sz="1600" kern="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Thies</a:t>
            </a:r>
            <a:r>
              <a:rPr lang="en-IN"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Matthias </a:t>
            </a:r>
            <a:r>
              <a:rPr lang="en-IN" sz="1600" kern="0" dirty="0" err="1">
                <a:solidFill>
                  <a:srgbClr val="1F1F1F"/>
                </a:solidFill>
                <a:effectLst/>
                <a:latin typeface="Arial" panose="020B0604020202020204" pitchFamily="34" charset="0"/>
                <a:ea typeface="Times New Roman" panose="02020603050405020304" pitchFamily="18" charset="0"/>
                <a:cs typeface="Arial" panose="020B0604020202020204" pitchFamily="34" charset="0"/>
              </a:rPr>
              <a:t>Nießner</a:t>
            </a:r>
            <a:r>
              <a:rPr lang="en-IN" sz="1600" kern="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2019 IEEE/CVF International Conference on Computer Vision (ICCV)</a:t>
            </a:r>
          </a:p>
          <a:p>
            <a:pPr marL="342900" indent="-342900">
              <a:spcBef>
                <a:spcPts val="600"/>
              </a:spcBef>
              <a:spcAft>
                <a:spcPts val="600"/>
              </a:spcAft>
              <a:buFont typeface="+mj-lt"/>
              <a:buAutoNum type="arabicPeriod"/>
            </a:pPr>
            <a:r>
              <a:rPr lang="en-IN" sz="1600" kern="100" dirty="0">
                <a:effectLst/>
                <a:latin typeface="Arial" panose="020B0604020202020204" pitchFamily="34" charset="0"/>
                <a:ea typeface="Calibri" panose="020F0502020204030204" pitchFamily="34" charset="0"/>
                <a:cs typeface="Arial" panose="020B0604020202020204" pitchFamily="34" charset="0"/>
              </a:rPr>
              <a:t>Methods of Deepfake Detection Based on Machine Learning Artem A. Maksutov1, Viacheslav O. Morozov, Aleksander A. </a:t>
            </a:r>
            <a:r>
              <a:rPr lang="en-IN" sz="1600" kern="100" dirty="0" err="1">
                <a:effectLst/>
                <a:latin typeface="Arial" panose="020B0604020202020204" pitchFamily="34" charset="0"/>
                <a:ea typeface="Calibri" panose="020F0502020204030204" pitchFamily="34" charset="0"/>
                <a:cs typeface="Arial" panose="020B0604020202020204" pitchFamily="34" charset="0"/>
              </a:rPr>
              <a:t>Lavrenov</a:t>
            </a:r>
            <a:r>
              <a:rPr lang="en-IN" sz="1600" kern="100" dirty="0">
                <a:effectLst/>
                <a:latin typeface="Arial" panose="020B0604020202020204" pitchFamily="34" charset="0"/>
                <a:ea typeface="Calibri" panose="020F0502020204030204" pitchFamily="34" charset="0"/>
                <a:cs typeface="Arial" panose="020B0604020202020204" pitchFamily="34" charset="0"/>
              </a:rPr>
              <a:t>, Alexander S. Smirnov 2020 IEEE Conference of Russian Young Researchers in Electrical and Electronic Engineering (</a:t>
            </a:r>
            <a:r>
              <a:rPr lang="en-IN" sz="1600" kern="100" dirty="0" err="1">
                <a:effectLst/>
                <a:latin typeface="Arial" panose="020B0604020202020204" pitchFamily="34" charset="0"/>
                <a:ea typeface="Calibri" panose="020F0502020204030204" pitchFamily="34" charset="0"/>
                <a:cs typeface="Arial" panose="020B0604020202020204" pitchFamily="34" charset="0"/>
              </a:rPr>
              <a:t>EIConRus</a:t>
            </a:r>
            <a:r>
              <a:rPr lang="en-IN" sz="1600" kern="100" dirty="0">
                <a:effectLst/>
                <a:latin typeface="Arial" panose="020B0604020202020204" pitchFamily="34" charset="0"/>
                <a:ea typeface="Calibri" panose="020F0502020204030204" pitchFamily="34" charset="0"/>
                <a:cs typeface="Arial" panose="020B0604020202020204" pitchFamily="34" charset="0"/>
              </a:rPr>
              <a:t>) 10.1109/EIConRus49466.2020.9039057</a:t>
            </a:r>
          </a:p>
        </p:txBody>
      </p:sp>
      <p:sp>
        <p:nvSpPr>
          <p:cNvPr id="8" name="TextBox 7">
            <a:extLst>
              <a:ext uri="{FF2B5EF4-FFF2-40B4-BE49-F238E27FC236}">
                <a16:creationId xmlns:a16="http://schemas.microsoft.com/office/drawing/2014/main" id="{B3DEA3AC-D511-B930-1007-E9AAC356A9EC}"/>
              </a:ext>
            </a:extLst>
          </p:cNvPr>
          <p:cNvSpPr txBox="1"/>
          <p:nvPr/>
        </p:nvSpPr>
        <p:spPr>
          <a:xfrm>
            <a:off x="4689230" y="304813"/>
            <a:ext cx="2429199" cy="477054"/>
          </a:xfrm>
          <a:prstGeom prst="rect">
            <a:avLst/>
          </a:prstGeom>
          <a:noFill/>
        </p:spPr>
        <p:txBody>
          <a:bodyPr wrap="square" rtlCol="0">
            <a:spAutoFit/>
          </a:bodyPr>
          <a:lstStyle/>
          <a:p>
            <a:r>
              <a:rPr lang="en-US" sz="2500" b="1" dirty="0"/>
              <a:t>REFERENCES</a:t>
            </a:r>
            <a:endParaRPr lang="en-IN" sz="2500" b="1" dirty="0"/>
          </a:p>
        </p:txBody>
      </p:sp>
    </p:spTree>
    <p:extLst>
      <p:ext uri="{BB962C8B-B14F-4D97-AF65-F5344CB8AC3E}">
        <p14:creationId xmlns:p14="http://schemas.microsoft.com/office/powerpoint/2010/main" val="2331520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3DBAAA-0BE5-F52E-B1BB-C5CA8D6A4F33}"/>
              </a:ext>
            </a:extLst>
          </p:cNvPr>
          <p:cNvSpPr/>
          <p:nvPr/>
        </p:nvSpPr>
        <p:spPr>
          <a:xfrm>
            <a:off x="0" y="0"/>
            <a:ext cx="12192000" cy="6858000"/>
          </a:xfrm>
          <a:prstGeom prst="rect">
            <a:avLst/>
          </a:prstGeom>
          <a:solidFill>
            <a:srgbClr val="FEC8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descr="A yellow corrugated cardboard with a black and white pattern&#10;&#10;Description automatically generated with medium confidence">
            <a:extLst>
              <a:ext uri="{FF2B5EF4-FFF2-40B4-BE49-F238E27FC236}">
                <a16:creationId xmlns:a16="http://schemas.microsoft.com/office/drawing/2014/main" id="{E819A7FA-0A71-0CED-3A23-FB1D5070F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645"/>
            <a:ext cx="12192000" cy="6658709"/>
          </a:xfrm>
          <a:prstGeom prst="rect">
            <a:avLst/>
          </a:prstGeom>
        </p:spPr>
      </p:pic>
      <p:grpSp>
        <p:nvGrpSpPr>
          <p:cNvPr id="5" name="Group 4">
            <a:extLst>
              <a:ext uri="{FF2B5EF4-FFF2-40B4-BE49-F238E27FC236}">
                <a16:creationId xmlns:a16="http://schemas.microsoft.com/office/drawing/2014/main" id="{628E49D5-C400-D531-E954-489C33D2A214}"/>
              </a:ext>
            </a:extLst>
          </p:cNvPr>
          <p:cNvGrpSpPr/>
          <p:nvPr/>
        </p:nvGrpSpPr>
        <p:grpSpPr>
          <a:xfrm rot="2278503">
            <a:off x="3882857" y="-8142026"/>
            <a:ext cx="5097831" cy="20650620"/>
            <a:chOff x="387344" y="-5117751"/>
            <a:chExt cx="5097831" cy="11640471"/>
          </a:xfrm>
          <a:gradFill>
            <a:gsLst>
              <a:gs pos="84000">
                <a:schemeClr val="bg1">
                  <a:lumMod val="95000"/>
                </a:schemeClr>
              </a:gs>
              <a:gs pos="18000">
                <a:srgbClr val="FEC834"/>
              </a:gs>
            </a:gsLst>
            <a:lin ang="5400000" scaled="1"/>
          </a:gradFill>
        </p:grpSpPr>
        <p:grpSp>
          <p:nvGrpSpPr>
            <p:cNvPr id="6" name="Group 5">
              <a:extLst>
                <a:ext uri="{FF2B5EF4-FFF2-40B4-BE49-F238E27FC236}">
                  <a16:creationId xmlns:a16="http://schemas.microsoft.com/office/drawing/2014/main" id="{7317296E-4DE1-6B9E-1D0A-8415BEC846F2}"/>
                </a:ext>
              </a:extLst>
            </p:cNvPr>
            <p:cNvGrpSpPr/>
            <p:nvPr/>
          </p:nvGrpSpPr>
          <p:grpSpPr>
            <a:xfrm>
              <a:off x="387344" y="-3015029"/>
              <a:ext cx="2431069" cy="9537749"/>
              <a:chOff x="234944" y="-3167429"/>
              <a:chExt cx="2431069" cy="9537749"/>
            </a:xfrm>
            <a:grpFill/>
          </p:grpSpPr>
          <p:sp>
            <p:nvSpPr>
              <p:cNvPr id="18" name="Rectangle 17">
                <a:extLst>
                  <a:ext uri="{FF2B5EF4-FFF2-40B4-BE49-F238E27FC236}">
                    <a16:creationId xmlns:a16="http://schemas.microsoft.com/office/drawing/2014/main" id="{935D65FE-19F1-B73E-9794-08A426EFAD8F}"/>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642B0C71-C2FF-B45B-26B7-B85748AB4F9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AA367E3-51C9-4957-FBFA-3ACC1116D996}"/>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D2258972-1268-52AB-125B-31343A89CF4B}"/>
                </a:ext>
              </a:extLst>
            </p:cNvPr>
            <p:cNvGrpSpPr/>
            <p:nvPr/>
          </p:nvGrpSpPr>
          <p:grpSpPr>
            <a:xfrm>
              <a:off x="3054106" y="-5117751"/>
              <a:ext cx="2431069" cy="9537749"/>
              <a:chOff x="234944" y="-3167429"/>
              <a:chExt cx="2431069" cy="9537749"/>
            </a:xfrm>
            <a:grpFill/>
          </p:grpSpPr>
          <p:sp>
            <p:nvSpPr>
              <p:cNvPr id="14" name="Rectangle 13">
                <a:extLst>
                  <a:ext uri="{FF2B5EF4-FFF2-40B4-BE49-F238E27FC236}">
                    <a16:creationId xmlns:a16="http://schemas.microsoft.com/office/drawing/2014/main" id="{C97C9AB0-D56B-592C-552B-614FB83200CA}"/>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F5F4F892-FE6F-37E0-4B9C-D28170261651}"/>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3B429FF-3823-AC4C-7B40-B05B8DA6B308}"/>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 name="TextBox 2">
            <a:extLst>
              <a:ext uri="{FF2B5EF4-FFF2-40B4-BE49-F238E27FC236}">
                <a16:creationId xmlns:a16="http://schemas.microsoft.com/office/drawing/2014/main" id="{795AAB3B-AD5B-5CB9-D312-EC072260EC84}"/>
              </a:ext>
            </a:extLst>
          </p:cNvPr>
          <p:cNvSpPr txBox="1"/>
          <p:nvPr/>
        </p:nvSpPr>
        <p:spPr>
          <a:xfrm>
            <a:off x="3047036" y="2353256"/>
            <a:ext cx="6094070" cy="1169551"/>
          </a:xfrm>
          <a:prstGeom prst="rect">
            <a:avLst/>
          </a:prstGeom>
          <a:noFill/>
        </p:spPr>
        <p:txBody>
          <a:bodyPr wrap="square">
            <a:spAutoFit/>
          </a:bodyPr>
          <a:lstStyle/>
          <a:p>
            <a:r>
              <a:rPr lang="en-US" sz="7000" b="1" dirty="0">
                <a:latin typeface="Cambria" panose="02040503050406030204" pitchFamily="18" charset="0"/>
                <a:ea typeface="Cambria" panose="02040503050406030204" pitchFamily="18" charset="0"/>
              </a:rPr>
              <a:t>THANK</a:t>
            </a:r>
            <a:endParaRPr lang="en-IN" sz="7000" b="1" dirty="0">
              <a:latin typeface="Cambria" panose="02040503050406030204" pitchFamily="18" charset="0"/>
              <a:ea typeface="Cambria" panose="02040503050406030204" pitchFamily="18" charset="0"/>
            </a:endParaRPr>
          </a:p>
        </p:txBody>
      </p:sp>
      <p:grpSp>
        <p:nvGrpSpPr>
          <p:cNvPr id="2" name="Group 1">
            <a:extLst>
              <a:ext uri="{FF2B5EF4-FFF2-40B4-BE49-F238E27FC236}">
                <a16:creationId xmlns:a16="http://schemas.microsoft.com/office/drawing/2014/main" id="{C7F1D5B6-4732-8880-1A10-AF2205783DA8}"/>
              </a:ext>
            </a:extLst>
          </p:cNvPr>
          <p:cNvGrpSpPr/>
          <p:nvPr/>
        </p:nvGrpSpPr>
        <p:grpSpPr>
          <a:xfrm>
            <a:off x="17789941" y="-3421789"/>
            <a:ext cx="11653739" cy="12740640"/>
            <a:chOff x="18319557" y="-1800542"/>
            <a:chExt cx="8691735" cy="9800232"/>
          </a:xfrm>
          <a:solidFill>
            <a:schemeClr val="tx1"/>
          </a:solidFill>
        </p:grpSpPr>
        <p:sp>
          <p:nvSpPr>
            <p:cNvPr id="7" name="Rectangle 6">
              <a:extLst>
                <a:ext uri="{FF2B5EF4-FFF2-40B4-BE49-F238E27FC236}">
                  <a16:creationId xmlns:a16="http://schemas.microsoft.com/office/drawing/2014/main" id="{AF066DC0-975B-7250-C104-1A97F68F26C4}"/>
                </a:ext>
              </a:extLst>
            </p:cNvPr>
            <p:cNvSpPr/>
            <p:nvPr/>
          </p:nvSpPr>
          <p:spPr>
            <a:xfrm>
              <a:off x="18319557" y="-1800542"/>
              <a:ext cx="1217969" cy="97840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ED02A386-8AE3-A203-4936-8E9BBB5E0D76}"/>
                </a:ext>
              </a:extLst>
            </p:cNvPr>
            <p:cNvSpPr/>
            <p:nvPr/>
          </p:nvSpPr>
          <p:spPr>
            <a:xfrm>
              <a:off x="20150060" y="-1800542"/>
              <a:ext cx="1217969" cy="97840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ECC3C45-424E-DF8C-77C7-650C4EADFEB6}"/>
                </a:ext>
              </a:extLst>
            </p:cNvPr>
            <p:cNvSpPr/>
            <p:nvPr/>
          </p:nvSpPr>
          <p:spPr>
            <a:xfrm>
              <a:off x="25793323" y="-1784390"/>
              <a:ext cx="1217969" cy="97840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2214A69-5D95-E37E-812E-5DE465F33BB1}"/>
                </a:ext>
              </a:extLst>
            </p:cNvPr>
            <p:cNvSpPr/>
            <p:nvPr/>
          </p:nvSpPr>
          <p:spPr>
            <a:xfrm>
              <a:off x="21976047" y="-1800542"/>
              <a:ext cx="1217969" cy="97840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D445BDA-9322-F6A8-A2F6-6FB9F306776B}"/>
                </a:ext>
              </a:extLst>
            </p:cNvPr>
            <p:cNvSpPr/>
            <p:nvPr/>
          </p:nvSpPr>
          <p:spPr>
            <a:xfrm>
              <a:off x="23884685" y="-1800542"/>
              <a:ext cx="1217969" cy="97840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C02462AB-469D-FD9E-577B-77B7ED1DFE9A}"/>
              </a:ext>
            </a:extLst>
          </p:cNvPr>
          <p:cNvSpPr txBox="1"/>
          <p:nvPr/>
        </p:nvSpPr>
        <p:spPr>
          <a:xfrm>
            <a:off x="6097930" y="3446576"/>
            <a:ext cx="3675904" cy="1169551"/>
          </a:xfrm>
          <a:prstGeom prst="rect">
            <a:avLst/>
          </a:prstGeom>
          <a:noFill/>
        </p:spPr>
        <p:txBody>
          <a:bodyPr wrap="square">
            <a:spAutoFit/>
          </a:bodyPr>
          <a:lstStyle/>
          <a:p>
            <a:r>
              <a:rPr lang="en-US" sz="7000" b="1" dirty="0">
                <a:latin typeface="Cambria" panose="02040503050406030204" pitchFamily="18" charset="0"/>
                <a:ea typeface="Cambria" panose="02040503050406030204" pitchFamily="18" charset="0"/>
              </a:rPr>
              <a:t>YOU</a:t>
            </a:r>
            <a:endParaRPr lang="en-IN" sz="7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89036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2">
            <a:extLst>
              <a:ext uri="{FF2B5EF4-FFF2-40B4-BE49-F238E27FC236}">
                <a16:creationId xmlns:a16="http://schemas.microsoft.com/office/drawing/2014/main" id="{C5B2756E-51B2-1645-3DF5-B057C17AC79A}"/>
              </a:ext>
            </a:extLst>
          </p:cNvPr>
          <p:cNvGraphicFramePr>
            <a:graphicFrameLocks noGrp="1"/>
          </p:cNvGraphicFramePr>
          <p:nvPr>
            <p:extLst>
              <p:ext uri="{D42A27DB-BD31-4B8C-83A1-F6EECF244321}">
                <p14:modId xmlns:p14="http://schemas.microsoft.com/office/powerpoint/2010/main" val="2252161116"/>
              </p:ext>
            </p:extLst>
          </p:nvPr>
        </p:nvGraphicFramePr>
        <p:xfrm>
          <a:off x="0" y="0"/>
          <a:ext cx="12192000" cy="6858001"/>
        </p:xfrm>
        <a:graphic>
          <a:graphicData uri="http://schemas.openxmlformats.org/drawingml/2006/table">
            <a:tbl>
              <a:tblPr firstRow="1" bandRow="1">
                <a:tableStyleId>{E929F9F4-4A8F-4326-A1B4-22849713DDAB}</a:tableStyleId>
              </a:tblPr>
              <a:tblGrid>
                <a:gridCol w="805332">
                  <a:extLst>
                    <a:ext uri="{9D8B030D-6E8A-4147-A177-3AD203B41FA5}">
                      <a16:colId xmlns:a16="http://schemas.microsoft.com/office/drawing/2014/main" val="4030411591"/>
                    </a:ext>
                  </a:extLst>
                </a:gridCol>
                <a:gridCol w="3286289">
                  <a:extLst>
                    <a:ext uri="{9D8B030D-6E8A-4147-A177-3AD203B41FA5}">
                      <a16:colId xmlns:a16="http://schemas.microsoft.com/office/drawing/2014/main" val="3688144956"/>
                    </a:ext>
                  </a:extLst>
                </a:gridCol>
                <a:gridCol w="1730454">
                  <a:extLst>
                    <a:ext uri="{9D8B030D-6E8A-4147-A177-3AD203B41FA5}">
                      <a16:colId xmlns:a16="http://schemas.microsoft.com/office/drawing/2014/main" val="117996024"/>
                    </a:ext>
                  </a:extLst>
                </a:gridCol>
                <a:gridCol w="1556735">
                  <a:extLst>
                    <a:ext uri="{9D8B030D-6E8A-4147-A177-3AD203B41FA5}">
                      <a16:colId xmlns:a16="http://schemas.microsoft.com/office/drawing/2014/main" val="3042230484"/>
                    </a:ext>
                  </a:extLst>
                </a:gridCol>
                <a:gridCol w="4813190">
                  <a:extLst>
                    <a:ext uri="{9D8B030D-6E8A-4147-A177-3AD203B41FA5}">
                      <a16:colId xmlns:a16="http://schemas.microsoft.com/office/drawing/2014/main" val="779436065"/>
                    </a:ext>
                  </a:extLst>
                </a:gridCol>
              </a:tblGrid>
              <a:tr h="665823">
                <a:tc>
                  <a:txBody>
                    <a:bodyPr/>
                    <a:lstStyle/>
                    <a:p>
                      <a:pPr algn="l"/>
                      <a:endParaRPr lang="en-US" dirty="0"/>
                    </a:p>
                    <a:p>
                      <a:pPr algn="l"/>
                      <a:r>
                        <a:rPr lang="en-US" dirty="0" err="1"/>
                        <a:t>Sl</a:t>
                      </a:r>
                      <a:r>
                        <a:rPr lang="en-US" dirty="0"/>
                        <a:t> No.</a:t>
                      </a:r>
                      <a:endParaRPr lang="en-IN" dirty="0"/>
                    </a:p>
                  </a:txBody>
                  <a:tcPr/>
                </a:tc>
                <a:tc>
                  <a:txBody>
                    <a:bodyPr/>
                    <a:lstStyle/>
                    <a:p>
                      <a:r>
                        <a:rPr lang="en-US" dirty="0"/>
                        <a:t>                     </a:t>
                      </a:r>
                    </a:p>
                    <a:p>
                      <a:r>
                        <a:rPr lang="en-US" dirty="0"/>
                        <a:t>                      Paper</a:t>
                      </a:r>
                      <a:endParaRPr lang="en-IN" dirty="0"/>
                    </a:p>
                  </a:txBody>
                  <a:tcPr/>
                </a:tc>
                <a:tc>
                  <a:txBody>
                    <a:bodyPr/>
                    <a:lstStyle/>
                    <a:p>
                      <a:pPr algn="ctr"/>
                      <a:r>
                        <a:rPr lang="en-US" dirty="0"/>
                        <a:t>   Published    Year</a:t>
                      </a:r>
                      <a:endParaRPr lang="en-IN" dirty="0"/>
                    </a:p>
                  </a:txBody>
                  <a:tcPr/>
                </a:tc>
                <a:tc>
                  <a:txBody>
                    <a:bodyPr/>
                    <a:lstStyle/>
                    <a:p>
                      <a:r>
                        <a:rPr lang="en-US" dirty="0"/>
                        <a:t>     </a:t>
                      </a:r>
                    </a:p>
                    <a:p>
                      <a:r>
                        <a:rPr lang="en-US" dirty="0"/>
                        <a:t>           Source</a:t>
                      </a:r>
                      <a:endParaRPr lang="en-IN" dirty="0"/>
                    </a:p>
                  </a:txBody>
                  <a:tcPr/>
                </a:tc>
                <a:tc>
                  <a:txBody>
                    <a:bodyPr/>
                    <a:lstStyle/>
                    <a:p>
                      <a:r>
                        <a:rPr lang="en-US" dirty="0"/>
                        <a:t>    Advantages and  Disadvantages</a:t>
                      </a:r>
                      <a:endParaRPr lang="en-IN" dirty="0"/>
                    </a:p>
                  </a:txBody>
                  <a:tcPr/>
                </a:tc>
                <a:extLst>
                  <a:ext uri="{0D108BD9-81ED-4DB2-BD59-A6C34878D82A}">
                    <a16:rowId xmlns:a16="http://schemas.microsoft.com/office/drawing/2014/main" val="2963136273"/>
                  </a:ext>
                </a:extLst>
              </a:tr>
              <a:tr h="3233997">
                <a:tc>
                  <a:txBody>
                    <a:bodyPr/>
                    <a:lstStyle/>
                    <a:p>
                      <a:r>
                        <a:rPr lang="en-US" dirty="0"/>
                        <a:t>     1</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Detecting GAN generated Fake Images using Co-occurrence matrices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2019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txBody>
                  <a:tcPr/>
                </a:tc>
                <a:tc>
                  <a:txBody>
                    <a:bodyPr/>
                    <a:lstStyle/>
                    <a:p>
                      <a:pPr algn="ct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arXiv</a:t>
                      </a:r>
                      <a:endParaRPr lang="en-IN" b="1"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Advantages: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cap="none" normalizeH="0" baseline="0" dirty="0">
                          <a:ln>
                            <a:noFill/>
                          </a:ln>
                          <a:solidFill>
                            <a:srgbClr val="1F1F1F"/>
                          </a:solidFill>
                          <a:effectLst/>
                          <a:latin typeface="+mn-lt"/>
                          <a:ea typeface="Times New Roman" panose="02020603050405020304" pitchFamily="18" charset="0"/>
                          <a:cs typeface="Arial" panose="020B0604020202020204" pitchFamily="34" charset="0"/>
                        </a:rPr>
                        <a:t>Shows </a:t>
                      </a:r>
                      <a:r>
                        <a:rPr kumimoji="0" lang="en-US" altLang="en-US" sz="1600" b="1" i="0" u="none" strike="noStrike" cap="none" normalizeH="0" baseline="0" dirty="0">
                          <a:ln>
                            <a:noFill/>
                          </a:ln>
                          <a:solidFill>
                            <a:srgbClr val="1F1F1F"/>
                          </a:solidFill>
                          <a:effectLst/>
                          <a:latin typeface="+mn-lt"/>
                          <a:ea typeface="Times New Roman" panose="02020603050405020304" pitchFamily="18" charset="0"/>
                          <a:cs typeface="Arial" panose="020B0604020202020204" pitchFamily="34" charset="0"/>
                        </a:rPr>
                        <a:t>robustness</a:t>
                      </a:r>
                      <a:r>
                        <a:rPr kumimoji="0" lang="en-US" altLang="en-US" sz="1600" b="0" i="0" u="none" strike="noStrike" cap="none" normalizeH="0" baseline="0" dirty="0">
                          <a:ln>
                            <a:noFill/>
                          </a:ln>
                          <a:solidFill>
                            <a:srgbClr val="1F1F1F"/>
                          </a:solidFill>
                          <a:effectLst/>
                          <a:latin typeface="+mn-lt"/>
                          <a:ea typeface="Times New Roman" panose="02020603050405020304" pitchFamily="18" charset="0"/>
                          <a:cs typeface="Arial" panose="020B0604020202020204" pitchFamily="34" charset="0"/>
                        </a:rPr>
                        <a:t> against JPEG compression.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1F1F1F"/>
                          </a:solidFill>
                          <a:effectLst/>
                          <a:latin typeface="+mn-lt"/>
                          <a:ea typeface="Times New Roman" panose="02020603050405020304" pitchFamily="18" charset="0"/>
                          <a:cs typeface="Arial" panose="020B0604020202020204" pitchFamily="34" charset="0"/>
                        </a:rPr>
                        <a:t>provides an </a:t>
                      </a:r>
                      <a:r>
                        <a:rPr kumimoji="0" lang="en-US" altLang="en-US" sz="1600" b="1" i="0" u="none" strike="noStrike" cap="none" normalizeH="0" baseline="0" dirty="0">
                          <a:ln>
                            <a:noFill/>
                          </a:ln>
                          <a:solidFill>
                            <a:srgbClr val="1F1F1F"/>
                          </a:solidFill>
                          <a:effectLst/>
                          <a:latin typeface="+mn-lt"/>
                          <a:ea typeface="Times New Roman" panose="02020603050405020304" pitchFamily="18" charset="0"/>
                          <a:cs typeface="Arial" panose="020B0604020202020204" pitchFamily="34" charset="0"/>
                        </a:rPr>
                        <a:t>end-to-end framework </a:t>
                      </a:r>
                      <a:r>
                        <a:rPr kumimoji="0" lang="en-US" altLang="en-US" sz="1600" b="0" i="0" u="none" strike="noStrike" cap="none" normalizeH="0" baseline="0" dirty="0">
                          <a:ln>
                            <a:noFill/>
                          </a:ln>
                          <a:solidFill>
                            <a:srgbClr val="1F1F1F"/>
                          </a:solidFill>
                          <a:effectLst/>
                          <a:latin typeface="+mn-lt"/>
                          <a:ea typeface="Times New Roman" panose="02020603050405020304" pitchFamily="18" charset="0"/>
                          <a:cs typeface="Arial" panose="020B0604020202020204" pitchFamily="34" charset="0"/>
                        </a:rPr>
                        <a:t>for detecting GAN-generated fake images, integrating co-occurrence matrices directly into a deep learning architecture</a:t>
                      </a:r>
                      <a:r>
                        <a:rPr kumimoji="0" lang="en-US" altLang="en-US" sz="16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altLang="en-US"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Disadvantages:</a:t>
                      </a:r>
                      <a:endParaRPr kumimoji="0" lang="en-US" altLang="en-US" b="1"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1F1F1F"/>
                          </a:solidFill>
                          <a:effectLst/>
                          <a:latin typeface="+mn-lt"/>
                          <a:ea typeface="Times New Roman" panose="02020603050405020304" pitchFamily="18" charset="0"/>
                          <a:cs typeface="Arial" panose="020B0604020202020204" pitchFamily="34" charset="0"/>
                        </a:rPr>
                        <a:t>may not be able to detect deepfakes that are generated using a different GAN architecture.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b="0" i="0" kern="1200" dirty="0">
                          <a:solidFill>
                            <a:schemeClr val="tx1"/>
                          </a:solidFill>
                          <a:effectLst/>
                          <a:latin typeface="+mn-lt"/>
                          <a:ea typeface="+mn-ea"/>
                          <a:cs typeface="+mn-cs"/>
                        </a:rPr>
                        <a:t>Implementing such a system may require significant computational resources and expertise.</a:t>
                      </a:r>
                      <a:endParaRPr kumimoji="0" lang="en-US" altLang="en-US" sz="1600" b="0" i="0" u="none" strike="noStrike" cap="none" normalizeH="0" baseline="0" dirty="0">
                        <a:ln>
                          <a:noFill/>
                        </a:ln>
                        <a:solidFill>
                          <a:schemeClr val="tx1"/>
                        </a:solidFill>
                        <a:effectLst/>
                      </a:endParaRPr>
                    </a:p>
                    <a:p>
                      <a:endParaRPr lang="en-IN" dirty="0"/>
                    </a:p>
                  </a:txBody>
                  <a:tcPr/>
                </a:tc>
                <a:extLst>
                  <a:ext uri="{0D108BD9-81ED-4DB2-BD59-A6C34878D82A}">
                    <a16:rowId xmlns:a16="http://schemas.microsoft.com/office/drawing/2014/main" val="436697809"/>
                  </a:ext>
                </a:extLst>
              </a:tr>
              <a:tr h="2958181">
                <a:tc>
                  <a:txBody>
                    <a:bodyPr/>
                    <a:lstStyle/>
                    <a:p>
                      <a:r>
                        <a:rPr lang="en-US" dirty="0"/>
                        <a:t>     2</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Deepfake Video Detection Using Recurrent Neural Networks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txBody>
                  <a:tcPr/>
                </a:tc>
                <a:tc>
                  <a:txBody>
                    <a:bodyPr/>
                    <a:lstStyle/>
                    <a:p>
                      <a:r>
                        <a:rPr lang="en-IN" dirty="0"/>
                        <a:t>       </a:t>
                      </a:r>
                      <a:r>
                        <a:rPr lang="en-IN" dirty="0">
                          <a:solidFill>
                            <a:schemeClr val="tx1"/>
                          </a:solidFill>
                        </a:rPr>
                        <a:t>2020</a:t>
                      </a:r>
                    </a:p>
                  </a:txBody>
                  <a:tcPr/>
                </a:tc>
                <a:tc>
                  <a:txBody>
                    <a:bodyPr/>
                    <a:lstStyle/>
                    <a:p>
                      <a:r>
                        <a:rPr lang="en-US" dirty="0">
                          <a:solidFill>
                            <a:schemeClr val="tx1"/>
                          </a:solidFill>
                        </a:rPr>
                        <a:t>IEEE EXPLORE</a:t>
                      </a:r>
                      <a:endParaRPr lang="en-IN" dirty="0"/>
                    </a:p>
                  </a:txBody>
                  <a:tcPr/>
                </a:tc>
                <a:tc>
                  <a:txBody>
                    <a:bodyPr/>
                    <a:lstStyle/>
                    <a:p>
                      <a:pPr marL="0" indent="0">
                        <a:spcBef>
                          <a:spcPts val="1800"/>
                        </a:spcBef>
                        <a:spcAft>
                          <a:spcPts val="1800"/>
                        </a:spcAft>
                        <a:buFont typeface="Arial" panose="020B0604020202020204" pitchFamily="34" charset="0"/>
                        <a:buNone/>
                      </a:pPr>
                      <a:r>
                        <a:rPr lang="en-IN" sz="1800" b="1"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Advantages: </a:t>
                      </a:r>
                      <a:r>
                        <a:rPr lang="en-US" sz="1600" b="0" kern="0" dirty="0">
                          <a:solidFill>
                            <a:srgbClr val="1F1F1F"/>
                          </a:solidFill>
                          <a:effectLst/>
                          <a:latin typeface="+mn-lt"/>
                          <a:ea typeface="Times New Roman" panose="02020603050405020304" pitchFamily="18" charset="0"/>
                          <a:cs typeface="Times New Roman" panose="02020603050405020304" pitchFamily="18" charset="0"/>
                        </a:rPr>
                        <a:t>the system can capture temporal inconsistencies introduced by face-swapping processes</a:t>
                      </a:r>
                      <a:r>
                        <a:rPr lang="en-US" sz="1600" b="1" kern="0" dirty="0">
                          <a:solidFill>
                            <a:srgbClr val="1F1F1F"/>
                          </a:solidFill>
                          <a:effectLst/>
                          <a:latin typeface="+mn-lt"/>
                          <a:ea typeface="Times New Roman" panose="02020603050405020304" pitchFamily="18" charset="0"/>
                          <a:cs typeface="Times New Roman" panose="02020603050405020304" pitchFamily="18" charset="0"/>
                        </a:rPr>
                        <a:t>.</a:t>
                      </a:r>
                      <a:r>
                        <a:rPr lang="en-IN" sz="1600" kern="0" dirty="0">
                          <a:solidFill>
                            <a:srgbClr val="1F1F1F"/>
                          </a:solidFill>
                          <a:effectLst/>
                          <a:latin typeface="+mn-lt"/>
                          <a:ea typeface="Times New Roman" panose="02020603050405020304" pitchFamily="18" charset="0"/>
                          <a:cs typeface="Times New Roman" panose="02020603050405020304" pitchFamily="18" charset="0"/>
                        </a:rPr>
                        <a:t>It is  robust to variations in illumination and pose.</a:t>
                      </a:r>
                      <a:r>
                        <a:rPr lang="en-IN" sz="1600" b="0" kern="100" dirty="0">
                          <a:solidFill>
                            <a:srgbClr val="1F1F1F"/>
                          </a:solidFill>
                          <a:effectLst/>
                          <a:latin typeface="+mn-lt"/>
                          <a:ea typeface="Calibri" panose="020F0502020204030204" pitchFamily="34" charset="0"/>
                          <a:cs typeface="Times New Roman" panose="02020603050405020304" pitchFamily="18" charset="0"/>
                        </a:rPr>
                        <a:t>            </a:t>
                      </a:r>
                    </a:p>
                    <a:p>
                      <a:pPr marL="0" indent="0">
                        <a:spcBef>
                          <a:spcPts val="1800"/>
                        </a:spcBef>
                        <a:spcAft>
                          <a:spcPts val="1800"/>
                        </a:spcAft>
                        <a:buFont typeface="Arial" panose="020B0604020202020204" pitchFamily="34" charset="0"/>
                        <a:buNone/>
                      </a:pPr>
                      <a:r>
                        <a:rPr lang="en-IN" sz="1800" b="1"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Disadvantages:</a:t>
                      </a:r>
                      <a:r>
                        <a:rPr lang="en-US" sz="1600" b="0" i="0" kern="1200" dirty="0">
                          <a:solidFill>
                            <a:schemeClr val="tx1"/>
                          </a:solidFill>
                          <a:effectLst/>
                          <a:latin typeface="+mn-lt"/>
                          <a:ea typeface="+mn-ea"/>
                          <a:cs typeface="+mn-cs"/>
                        </a:rPr>
                        <a:t>The performance of the system is highly dependent on the quality and diversity of the training data</a:t>
                      </a:r>
                      <a:r>
                        <a:rPr lang="en-US" sz="1800" b="0" i="0" kern="1200" dirty="0">
                          <a:solidFill>
                            <a:schemeClr val="tx1"/>
                          </a:solidFill>
                          <a:effectLst/>
                          <a:latin typeface="+mn-lt"/>
                          <a:ea typeface="+mn-ea"/>
                          <a:cs typeface="+mn-cs"/>
                        </a:rPr>
                        <a:t>. </a:t>
                      </a:r>
                      <a:endParaRPr lang="en-IN" sz="1800" dirty="0">
                        <a:solidFill>
                          <a:schemeClr val="tx1"/>
                        </a:solidFill>
                      </a:endParaRPr>
                    </a:p>
                  </a:txBody>
                  <a:tcPr/>
                </a:tc>
                <a:extLst>
                  <a:ext uri="{0D108BD9-81ED-4DB2-BD59-A6C34878D82A}">
                    <a16:rowId xmlns:a16="http://schemas.microsoft.com/office/drawing/2014/main" val="1353187471"/>
                  </a:ext>
                </a:extLst>
              </a:tr>
            </a:tbl>
          </a:graphicData>
        </a:graphic>
      </p:graphicFrame>
    </p:spTree>
    <p:extLst>
      <p:ext uri="{BB962C8B-B14F-4D97-AF65-F5344CB8AC3E}">
        <p14:creationId xmlns:p14="http://schemas.microsoft.com/office/powerpoint/2010/main" val="1412213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2">
            <a:extLst>
              <a:ext uri="{FF2B5EF4-FFF2-40B4-BE49-F238E27FC236}">
                <a16:creationId xmlns:a16="http://schemas.microsoft.com/office/drawing/2014/main" id="{C5B2756E-51B2-1645-3DF5-B057C17AC79A}"/>
              </a:ext>
            </a:extLst>
          </p:cNvPr>
          <p:cNvGraphicFramePr>
            <a:graphicFrameLocks noGrp="1"/>
          </p:cNvGraphicFramePr>
          <p:nvPr>
            <p:extLst>
              <p:ext uri="{D42A27DB-BD31-4B8C-83A1-F6EECF244321}">
                <p14:modId xmlns:p14="http://schemas.microsoft.com/office/powerpoint/2010/main" val="692145918"/>
              </p:ext>
            </p:extLst>
          </p:nvPr>
        </p:nvGraphicFramePr>
        <p:xfrm>
          <a:off x="0" y="0"/>
          <a:ext cx="12192000" cy="6872166"/>
        </p:xfrm>
        <a:graphic>
          <a:graphicData uri="http://schemas.openxmlformats.org/drawingml/2006/table">
            <a:tbl>
              <a:tblPr firstRow="1" bandRow="1">
                <a:tableStyleId>{E929F9F4-4A8F-4326-A1B4-22849713DDAB}</a:tableStyleId>
              </a:tblPr>
              <a:tblGrid>
                <a:gridCol w="805331">
                  <a:extLst>
                    <a:ext uri="{9D8B030D-6E8A-4147-A177-3AD203B41FA5}">
                      <a16:colId xmlns:a16="http://schemas.microsoft.com/office/drawing/2014/main" val="4030411591"/>
                    </a:ext>
                  </a:extLst>
                </a:gridCol>
                <a:gridCol w="2399149">
                  <a:extLst>
                    <a:ext uri="{9D8B030D-6E8A-4147-A177-3AD203B41FA5}">
                      <a16:colId xmlns:a16="http://schemas.microsoft.com/office/drawing/2014/main" val="3688144956"/>
                    </a:ext>
                  </a:extLst>
                </a:gridCol>
                <a:gridCol w="1316926">
                  <a:extLst>
                    <a:ext uri="{9D8B030D-6E8A-4147-A177-3AD203B41FA5}">
                      <a16:colId xmlns:a16="http://schemas.microsoft.com/office/drawing/2014/main" val="117996024"/>
                    </a:ext>
                  </a:extLst>
                </a:gridCol>
                <a:gridCol w="1978404">
                  <a:extLst>
                    <a:ext uri="{9D8B030D-6E8A-4147-A177-3AD203B41FA5}">
                      <a16:colId xmlns:a16="http://schemas.microsoft.com/office/drawing/2014/main" val="3042230484"/>
                    </a:ext>
                  </a:extLst>
                </a:gridCol>
                <a:gridCol w="5692190">
                  <a:extLst>
                    <a:ext uri="{9D8B030D-6E8A-4147-A177-3AD203B41FA5}">
                      <a16:colId xmlns:a16="http://schemas.microsoft.com/office/drawing/2014/main" val="779436065"/>
                    </a:ext>
                  </a:extLst>
                </a:gridCol>
              </a:tblGrid>
              <a:tr h="625914">
                <a:tc>
                  <a:txBody>
                    <a:bodyPr/>
                    <a:lstStyle/>
                    <a:p>
                      <a:r>
                        <a:rPr lang="en-US" dirty="0"/>
                        <a:t>         </a:t>
                      </a:r>
                      <a:r>
                        <a:rPr lang="en-US" dirty="0" err="1"/>
                        <a:t>Sl</a:t>
                      </a:r>
                      <a:r>
                        <a:rPr lang="en-US" dirty="0"/>
                        <a:t> No.</a:t>
                      </a:r>
                      <a:endParaRPr lang="en-IN" dirty="0"/>
                    </a:p>
                  </a:txBody>
                  <a:tcPr/>
                </a:tc>
                <a:tc>
                  <a:txBody>
                    <a:bodyPr/>
                    <a:lstStyle/>
                    <a:p>
                      <a:r>
                        <a:rPr lang="en-US" dirty="0"/>
                        <a:t>                     </a:t>
                      </a:r>
                    </a:p>
                    <a:p>
                      <a:r>
                        <a:rPr lang="en-US" dirty="0"/>
                        <a:t>              Paper</a:t>
                      </a:r>
                      <a:endParaRPr lang="en-IN" dirty="0"/>
                    </a:p>
                  </a:txBody>
                  <a:tcPr/>
                </a:tc>
                <a:tc>
                  <a:txBody>
                    <a:bodyPr/>
                    <a:lstStyle/>
                    <a:p>
                      <a:r>
                        <a:rPr lang="en-US" dirty="0"/>
                        <a:t>Published     Year</a:t>
                      </a:r>
                      <a:endParaRPr lang="en-IN" dirty="0"/>
                    </a:p>
                  </a:txBody>
                  <a:tcPr/>
                </a:tc>
                <a:tc>
                  <a:txBody>
                    <a:bodyPr/>
                    <a:lstStyle/>
                    <a:p>
                      <a:r>
                        <a:rPr lang="en-US" dirty="0"/>
                        <a:t>     </a:t>
                      </a:r>
                    </a:p>
                    <a:p>
                      <a:r>
                        <a:rPr lang="en-US" dirty="0"/>
                        <a:t>        Source</a:t>
                      </a:r>
                      <a:endParaRPr lang="en-IN" dirty="0"/>
                    </a:p>
                  </a:txBody>
                  <a:tcPr/>
                </a:tc>
                <a:tc>
                  <a:txBody>
                    <a:bodyPr/>
                    <a:lstStyle/>
                    <a:p>
                      <a:r>
                        <a:rPr lang="en-US" dirty="0"/>
                        <a:t>  </a:t>
                      </a:r>
                    </a:p>
                    <a:p>
                      <a:r>
                        <a:rPr lang="en-US" dirty="0"/>
                        <a:t>                     Advantages and  Disadvantages</a:t>
                      </a:r>
                      <a:endParaRPr lang="en-IN" dirty="0"/>
                    </a:p>
                  </a:txBody>
                  <a:tcPr/>
                </a:tc>
                <a:extLst>
                  <a:ext uri="{0D108BD9-81ED-4DB2-BD59-A6C34878D82A}">
                    <a16:rowId xmlns:a16="http://schemas.microsoft.com/office/drawing/2014/main" val="2963136273"/>
                  </a:ext>
                </a:extLst>
              </a:tr>
              <a:tr h="3451218">
                <a:tc>
                  <a:txBody>
                    <a:bodyPr/>
                    <a:lstStyle/>
                    <a:p>
                      <a:r>
                        <a:rPr lang="en-US" dirty="0"/>
                        <a:t>     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Deepfake Detection Through Deeplearning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2020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txBody>
                  <a:tcPr/>
                </a:tc>
                <a:tc>
                  <a:txBody>
                    <a:bodyPr/>
                    <a:lstStyle/>
                    <a:p>
                      <a:r>
                        <a:rPr lang="en-US" dirty="0"/>
                        <a:t>     </a:t>
                      </a:r>
                      <a:r>
                        <a:rPr lang="en-US" dirty="0">
                          <a:solidFill>
                            <a:schemeClr val="tx1"/>
                          </a:solidFill>
                        </a:rPr>
                        <a:t>IEEE EXPLORE</a:t>
                      </a:r>
                      <a:endParaRPr lang="en-IN" dirty="0"/>
                    </a:p>
                  </a:txBody>
                  <a:tcPr/>
                </a:tc>
                <a:tc>
                  <a:txBody>
                    <a:bodyPr/>
                    <a:lstStyle/>
                    <a:p>
                      <a:pPr lvl="0">
                        <a:lnSpc>
                          <a:spcPct val="100000"/>
                        </a:lnSpc>
                        <a:spcAft>
                          <a:spcPts val="800"/>
                        </a:spcAft>
                      </a:pPr>
                      <a:r>
                        <a:rPr lang="en-GB" sz="1600" b="1" dirty="0">
                          <a:solidFill>
                            <a:schemeClr val="tx1"/>
                          </a:solidFill>
                          <a:effectLst/>
                          <a:latin typeface="+mn-lt"/>
                          <a:ea typeface="Times New Roman" panose="02020603050405020304" pitchFamily="18" charset="0"/>
                          <a:cs typeface="Times New Roman" panose="02020603050405020304" pitchFamily="18" charset="0"/>
                        </a:rPr>
                        <a:t>Advantages:</a:t>
                      </a:r>
                      <a:endParaRPr lang="en-IN" sz="1600" b="1" dirty="0">
                        <a:solidFill>
                          <a:schemeClr val="tx1"/>
                        </a:solidFill>
                        <a:effectLst/>
                        <a:latin typeface="+mn-lt"/>
                        <a:ea typeface="Times New Roman" panose="02020603050405020304" pitchFamily="18" charset="0"/>
                        <a:cs typeface="Times New Roman" panose="02020603050405020304" pitchFamily="18" charset="0"/>
                      </a:endParaRPr>
                    </a:p>
                    <a:p>
                      <a:pPr lvl="0">
                        <a:lnSpc>
                          <a:spcPct val="100000"/>
                        </a:lnSpc>
                        <a:spcAft>
                          <a:spcPts val="800"/>
                        </a:spcAft>
                      </a:pPr>
                      <a:r>
                        <a:rPr lang="en-GB" sz="1600" dirty="0">
                          <a:solidFill>
                            <a:schemeClr val="tx1"/>
                          </a:solidFill>
                          <a:effectLst/>
                          <a:latin typeface="+mn-lt"/>
                          <a:ea typeface="Times New Roman" panose="02020603050405020304" pitchFamily="18" charset="0"/>
                          <a:cs typeface="Times New Roman" panose="02020603050405020304" pitchFamily="18" charset="0"/>
                        </a:rPr>
                        <a:t>1)</a:t>
                      </a:r>
                      <a:r>
                        <a:rPr lang="en-GB" sz="1600" dirty="0" err="1">
                          <a:solidFill>
                            <a:schemeClr val="tx1"/>
                          </a:solidFill>
                          <a:effectLst/>
                          <a:latin typeface="+mn-lt"/>
                          <a:ea typeface="Times New Roman" panose="02020603050405020304" pitchFamily="18" charset="0"/>
                          <a:cs typeface="Times New Roman" panose="02020603050405020304" pitchFamily="18" charset="0"/>
                        </a:rPr>
                        <a:t>Xception</a:t>
                      </a:r>
                      <a:r>
                        <a:rPr lang="en-GB" sz="1600" dirty="0">
                          <a:solidFill>
                            <a:schemeClr val="tx1"/>
                          </a:solidFill>
                          <a:effectLst/>
                          <a:latin typeface="+mn-lt"/>
                          <a:ea typeface="Times New Roman" panose="02020603050405020304" pitchFamily="18" charset="0"/>
                          <a:cs typeface="Times New Roman" panose="02020603050405020304" pitchFamily="18" charset="0"/>
                        </a:rPr>
                        <a:t> has a high performance based On its benchmarking performance on the </a:t>
                      </a:r>
                      <a:r>
                        <a:rPr lang="en-GB" sz="1600" dirty="0" err="1">
                          <a:solidFill>
                            <a:schemeClr val="tx1"/>
                          </a:solidFill>
                          <a:effectLst/>
                          <a:latin typeface="+mn-lt"/>
                          <a:ea typeface="Times New Roman" panose="02020603050405020304" pitchFamily="18" charset="0"/>
                          <a:cs typeface="Times New Roman" panose="02020603050405020304" pitchFamily="18" charset="0"/>
                        </a:rPr>
                        <a:t>FaceForensics</a:t>
                      </a:r>
                      <a:r>
                        <a:rPr lang="en-GB" sz="1600" dirty="0">
                          <a:solidFill>
                            <a:schemeClr val="tx1"/>
                          </a:solidFill>
                          <a:effectLst/>
                          <a:latin typeface="+mn-lt"/>
                          <a:ea typeface="Times New Roman" panose="02020603050405020304" pitchFamily="18" charset="0"/>
                          <a:cs typeface="Times New Roman" panose="02020603050405020304" pitchFamily="18" charset="0"/>
                        </a:rPr>
                        <a:t> test Environment</a:t>
                      </a:r>
                      <a:endParaRPr lang="en-IN" sz="1600" dirty="0">
                        <a:solidFill>
                          <a:schemeClr val="tx1"/>
                        </a:solidFill>
                        <a:effectLst/>
                        <a:latin typeface="+mn-lt"/>
                        <a:ea typeface="Times New Roman" panose="02020603050405020304" pitchFamily="18" charset="0"/>
                        <a:cs typeface="Times New Roman" panose="02020603050405020304" pitchFamily="18" charset="0"/>
                      </a:endParaRPr>
                    </a:p>
                    <a:p>
                      <a:pPr lvl="0">
                        <a:lnSpc>
                          <a:spcPct val="100000"/>
                        </a:lnSpc>
                        <a:spcAft>
                          <a:spcPts val="800"/>
                        </a:spcAft>
                      </a:pPr>
                      <a:r>
                        <a:rPr lang="en-GB" sz="1600" dirty="0">
                          <a:solidFill>
                            <a:schemeClr val="tx1"/>
                          </a:solidFill>
                          <a:effectLst/>
                          <a:latin typeface="+mn-lt"/>
                          <a:ea typeface="Times New Roman" panose="02020603050405020304" pitchFamily="18" charset="0"/>
                          <a:cs typeface="Times New Roman" panose="02020603050405020304" pitchFamily="18" charset="0"/>
                        </a:rPr>
                        <a:t>2)</a:t>
                      </a:r>
                      <a:r>
                        <a:rPr lang="en-GB" sz="1600" dirty="0" err="1">
                          <a:solidFill>
                            <a:schemeClr val="tx1"/>
                          </a:solidFill>
                          <a:effectLst/>
                          <a:latin typeface="+mn-lt"/>
                          <a:ea typeface="Times New Roman" panose="02020603050405020304" pitchFamily="18" charset="0"/>
                          <a:cs typeface="Times New Roman" panose="02020603050405020304" pitchFamily="18" charset="0"/>
                        </a:rPr>
                        <a:t>Xception</a:t>
                      </a:r>
                      <a:r>
                        <a:rPr lang="en-GB" sz="1600" dirty="0">
                          <a:solidFill>
                            <a:schemeClr val="tx1"/>
                          </a:solidFill>
                          <a:effectLst/>
                          <a:latin typeface="+mn-lt"/>
                          <a:ea typeface="Times New Roman" panose="02020603050405020304" pitchFamily="18" charset="0"/>
                          <a:cs typeface="Times New Roman" panose="02020603050405020304" pitchFamily="18" charset="0"/>
                        </a:rPr>
                        <a:t> shown a relatively good performance over four different datasets </a:t>
                      </a:r>
                      <a:endParaRPr lang="en-IN" sz="1600" dirty="0">
                        <a:solidFill>
                          <a:schemeClr val="tx1"/>
                        </a:solidFill>
                        <a:effectLst/>
                        <a:latin typeface="+mn-lt"/>
                        <a:ea typeface="Times New Roman" panose="02020603050405020304" pitchFamily="18" charset="0"/>
                        <a:cs typeface="Times New Roman" panose="02020603050405020304" pitchFamily="18" charset="0"/>
                      </a:endParaRPr>
                    </a:p>
                    <a:p>
                      <a:pPr lvl="0">
                        <a:lnSpc>
                          <a:spcPct val="100000"/>
                        </a:lnSpc>
                        <a:spcAft>
                          <a:spcPts val="800"/>
                        </a:spcAft>
                      </a:pPr>
                      <a:r>
                        <a:rPr lang="en-GB" sz="1600" b="1" dirty="0">
                          <a:solidFill>
                            <a:schemeClr val="tx1"/>
                          </a:solidFill>
                          <a:effectLst/>
                          <a:latin typeface="+mn-lt"/>
                          <a:ea typeface="Times New Roman" panose="02020603050405020304" pitchFamily="18" charset="0"/>
                          <a:cs typeface="Times New Roman" panose="02020603050405020304" pitchFamily="18" charset="0"/>
                        </a:rPr>
                        <a:t>Disadvantages:</a:t>
                      </a:r>
                      <a:r>
                        <a:rPr lang="en-IN" sz="1600" b="1" dirty="0">
                          <a:solidFill>
                            <a:schemeClr val="tx1"/>
                          </a:solidFill>
                          <a:effectLst/>
                          <a:latin typeface="+mn-lt"/>
                          <a:ea typeface="Times New Roman" panose="02020603050405020304" pitchFamily="18" charset="0"/>
                          <a:cs typeface="Times New Roman" panose="02020603050405020304" pitchFamily="18" charset="0"/>
                        </a:rPr>
                        <a:t>   </a:t>
                      </a:r>
                      <a:r>
                        <a:rPr lang="en-GB" sz="1600" dirty="0">
                          <a:solidFill>
                            <a:schemeClr val="tx1"/>
                          </a:solidFill>
                          <a:effectLst/>
                          <a:latin typeface="+mn-lt"/>
                          <a:ea typeface="Times New Roman" panose="02020603050405020304" pitchFamily="18" charset="0"/>
                          <a:cs typeface="Times New Roman" panose="02020603050405020304" pitchFamily="18" charset="0"/>
                        </a:rPr>
                        <a:t>This method is useful when  the corresponding detection model is used for Detection of each type of fake video. If the correspondence Between the model and the testing data was not followed, it is </a:t>
                      </a:r>
                      <a:r>
                        <a:rPr lang="en-GB" sz="1600" dirty="0" err="1">
                          <a:solidFill>
                            <a:schemeClr val="tx1"/>
                          </a:solidFill>
                          <a:effectLst/>
                          <a:latin typeface="+mn-lt"/>
                          <a:ea typeface="Times New Roman" panose="02020603050405020304" pitchFamily="18" charset="0"/>
                          <a:cs typeface="Times New Roman" panose="02020603050405020304" pitchFamily="18" charset="0"/>
                        </a:rPr>
                        <a:t>imapcted</a:t>
                      </a:r>
                      <a:r>
                        <a:rPr lang="en-GB" sz="1600" dirty="0">
                          <a:solidFill>
                            <a:schemeClr val="tx1"/>
                          </a:solidFill>
                          <a:effectLst/>
                          <a:latin typeface="+mn-lt"/>
                          <a:ea typeface="Times New Roman" panose="02020603050405020304" pitchFamily="18" charset="0"/>
                          <a:cs typeface="Times New Roman" panose="02020603050405020304" pitchFamily="18" charset="0"/>
                        </a:rPr>
                        <a:t> </a:t>
                      </a:r>
                      <a:r>
                        <a:rPr lang="en-GB" sz="1600" dirty="0" err="1">
                          <a:solidFill>
                            <a:schemeClr val="tx1"/>
                          </a:solidFill>
                          <a:effectLst/>
                          <a:latin typeface="+mn-lt"/>
                          <a:ea typeface="Times New Roman" panose="02020603050405020304" pitchFamily="18" charset="0"/>
                          <a:cs typeface="Times New Roman" panose="02020603050405020304" pitchFamily="18" charset="0"/>
                        </a:rPr>
                        <a:t>worsly</a:t>
                      </a:r>
                      <a:r>
                        <a:rPr lang="en-GB" sz="1600" dirty="0">
                          <a:solidFill>
                            <a:schemeClr val="tx1"/>
                          </a:solidFill>
                          <a:effectLst/>
                          <a:latin typeface="+mn-lt"/>
                          <a:ea typeface="Times New Roman" panose="02020603050405020304" pitchFamily="18" charset="0"/>
                          <a:cs typeface="Times New Roman" panose="02020603050405020304" pitchFamily="18" charset="0"/>
                        </a:rPr>
                        <a:t>.</a:t>
                      </a:r>
                      <a:endParaRPr lang="en-IN" sz="1600" dirty="0">
                        <a:solidFill>
                          <a:schemeClr val="tx1"/>
                        </a:solidFill>
                        <a:effectLst/>
                        <a:latin typeface="+mn-lt"/>
                        <a:ea typeface="Times New Roman" panose="02020603050405020304" pitchFamily="18" charset="0"/>
                        <a:cs typeface="Times New Roman" panose="02020603050405020304" pitchFamily="18" charset="0"/>
                      </a:endParaRPr>
                    </a:p>
                    <a:p>
                      <a:pPr lvl="0">
                        <a:lnSpc>
                          <a:spcPct val="100000"/>
                        </a:lnSpc>
                      </a:pPr>
                      <a:endParaRPr lang="en-IN" sz="1600" dirty="0">
                        <a:solidFill>
                          <a:schemeClr val="tx1"/>
                        </a:solidFill>
                        <a:latin typeface="+mn-lt"/>
                      </a:endParaRPr>
                    </a:p>
                  </a:txBody>
                  <a:tcPr/>
                </a:tc>
                <a:extLst>
                  <a:ext uri="{0D108BD9-81ED-4DB2-BD59-A6C34878D82A}">
                    <a16:rowId xmlns:a16="http://schemas.microsoft.com/office/drawing/2014/main" val="436697809"/>
                  </a:ext>
                </a:extLst>
              </a:tr>
              <a:tr h="2780868">
                <a:tc>
                  <a:txBody>
                    <a:bodyPr/>
                    <a:lstStyle/>
                    <a:p>
                      <a:r>
                        <a:rPr lang="en-US" dirty="0"/>
                        <a:t>     4</a:t>
                      </a:r>
                      <a:endParaRPr lang="en-IN" dirty="0"/>
                    </a:p>
                  </a:txBody>
                  <a:tcPr/>
                </a:tc>
                <a:tc>
                  <a:txBody>
                    <a:bodyPr/>
                    <a:lstStyle/>
                    <a:p>
                      <a:r>
                        <a:rPr lang="en-IN" sz="1800" b="1"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Exposing Deep Fakes Using Inconsistent Head Poses</a:t>
                      </a:r>
                      <a:r>
                        <a:rPr lang="en-IN" b="1" kern="100" dirty="0">
                          <a:latin typeface="Calibri" panose="020F0502020204030204" pitchFamily="34" charset="0"/>
                          <a:ea typeface="Calibri" panose="020F0502020204030204" pitchFamily="34" charset="0"/>
                          <a:cs typeface="Times New Roman" panose="02020603050405020304" pitchFamily="18" charset="0"/>
                        </a:rPr>
                        <a:t> </a:t>
                      </a:r>
                      <a:endParaRPr lang="en-IN" dirty="0"/>
                    </a:p>
                  </a:txBody>
                  <a:tcPr/>
                </a:tc>
                <a:tc>
                  <a:txBody>
                    <a:bodyPr/>
                    <a:lstStyle/>
                    <a:p>
                      <a:r>
                        <a:rPr lang="en-IN" dirty="0"/>
                        <a:t>       </a:t>
                      </a:r>
                      <a:r>
                        <a:rPr lang="en-IN" dirty="0">
                          <a:solidFill>
                            <a:schemeClr val="tx1"/>
                          </a:solidFill>
                        </a:rPr>
                        <a:t>2020</a:t>
                      </a:r>
                    </a:p>
                  </a:txBody>
                  <a:tcPr/>
                </a:tc>
                <a:tc>
                  <a:txBody>
                    <a:bodyPr/>
                    <a:lstStyle/>
                    <a:p>
                      <a:r>
                        <a:rPr lang="en-US" dirty="0"/>
                        <a:t>     </a:t>
                      </a:r>
                      <a:r>
                        <a:rPr lang="en-US" dirty="0">
                          <a:solidFill>
                            <a:schemeClr val="tx1"/>
                          </a:solidFill>
                        </a:rPr>
                        <a:t>IEEE EXPLORE</a:t>
                      </a:r>
                      <a:endParaRPr lang="en-IN" dirty="0"/>
                    </a:p>
                  </a:txBody>
                  <a:tcPr/>
                </a:tc>
                <a:tc>
                  <a:txBody>
                    <a:bodyPr/>
                    <a:lstStyle/>
                    <a:p>
                      <a:pPr lvl="0">
                        <a:lnSpc>
                          <a:spcPct val="100000"/>
                        </a:lnSpc>
                        <a:spcBef>
                          <a:spcPts val="1800"/>
                        </a:spcBef>
                        <a:spcAft>
                          <a:spcPts val="1800"/>
                        </a:spcAft>
                      </a:pPr>
                      <a:r>
                        <a:rPr lang="en-IN" sz="1600" b="1" kern="0" dirty="0">
                          <a:solidFill>
                            <a:srgbClr val="1F1F1F"/>
                          </a:solidFill>
                          <a:effectLst/>
                          <a:latin typeface="+mn-lt"/>
                          <a:ea typeface="Times New Roman" panose="02020603050405020304" pitchFamily="18" charset="0"/>
                          <a:cs typeface="Times New Roman" panose="02020603050405020304" pitchFamily="18" charset="0"/>
                        </a:rPr>
                        <a:t>Advantages:</a:t>
                      </a:r>
                      <a:r>
                        <a:rPr lang="en-IN" sz="1600" b="1" kern="100" dirty="0">
                          <a:solidFill>
                            <a:schemeClr val="lt1"/>
                          </a:solidFill>
                          <a:effectLst/>
                          <a:latin typeface="+mn-lt"/>
                          <a:ea typeface="Calibri" panose="020F0502020204030204" pitchFamily="34" charset="0"/>
                          <a:cs typeface="Times New Roman" panose="02020603050405020304" pitchFamily="18" charset="0"/>
                        </a:rPr>
                        <a:t> </a:t>
                      </a:r>
                      <a:r>
                        <a:rPr lang="en-IN" sz="1600" b="1" kern="100" dirty="0">
                          <a:solidFill>
                            <a:schemeClr val="tx1"/>
                          </a:solidFill>
                          <a:effectLst/>
                          <a:latin typeface="+mn-lt"/>
                          <a:ea typeface="Calibri" panose="020F0502020204030204" pitchFamily="34" charset="0"/>
                          <a:cs typeface="Times New Roman" panose="02020603050405020304" pitchFamily="18" charset="0"/>
                        </a:rPr>
                        <a:t>* </a:t>
                      </a:r>
                      <a:r>
                        <a:rPr lang="en-IN" sz="1600" kern="0" dirty="0">
                          <a:solidFill>
                            <a:srgbClr val="1F1F1F"/>
                          </a:solidFill>
                          <a:effectLst/>
                          <a:latin typeface="+mn-lt"/>
                          <a:ea typeface="Times New Roman" panose="02020603050405020304" pitchFamily="18" charset="0"/>
                          <a:cs typeface="Times New Roman" panose="02020603050405020304" pitchFamily="18" charset="0"/>
                        </a:rPr>
                        <a:t>It is relatively fast and </a:t>
                      </a:r>
                      <a:r>
                        <a:rPr lang="en-IN" sz="1600" kern="0" dirty="0" err="1">
                          <a:solidFill>
                            <a:srgbClr val="1F1F1F"/>
                          </a:solidFill>
                          <a:effectLst/>
                          <a:latin typeface="+mn-lt"/>
                          <a:ea typeface="Times New Roman" panose="02020603050405020304" pitchFamily="18" charset="0"/>
                          <a:cs typeface="Times New Roman" panose="02020603050405020304" pitchFamily="18" charset="0"/>
                        </a:rPr>
                        <a:t>efficient.It</a:t>
                      </a:r>
                      <a:r>
                        <a:rPr lang="en-IN" sz="1600" kern="0" dirty="0">
                          <a:solidFill>
                            <a:srgbClr val="1F1F1F"/>
                          </a:solidFill>
                          <a:effectLst/>
                          <a:latin typeface="+mn-lt"/>
                          <a:ea typeface="Times New Roman" panose="02020603050405020304" pitchFamily="18" charset="0"/>
                          <a:cs typeface="Times New Roman" panose="02020603050405020304" pitchFamily="18" charset="0"/>
                        </a:rPr>
                        <a:t> is robust to variations in facial appearance.</a:t>
                      </a:r>
                      <a:r>
                        <a:rPr lang="en-US" sz="1600" b="0" i="0" kern="1200" dirty="0">
                          <a:solidFill>
                            <a:schemeClr val="lt1"/>
                          </a:solidFill>
                          <a:effectLst/>
                          <a:latin typeface="+mn-lt"/>
                          <a:ea typeface="+mn-ea"/>
                          <a:cs typeface="+mn-cs"/>
                        </a:rPr>
                        <a:t> </a:t>
                      </a:r>
                      <a:r>
                        <a:rPr lang="en-US" sz="1600" b="0" i="0" kern="1200" dirty="0">
                          <a:solidFill>
                            <a:schemeClr val="tx1"/>
                          </a:solidFill>
                          <a:effectLst/>
                          <a:latin typeface="+mn-lt"/>
                          <a:ea typeface="+mn-ea"/>
                          <a:cs typeface="+mn-cs"/>
                        </a:rPr>
                        <a:t>Since the method is based on analyzing facial landmarks and head poses, it can potentially be applied to a wide range of media formats, including images and videos</a:t>
                      </a:r>
                      <a:endParaRPr lang="en-IN" sz="1600" kern="0" dirty="0">
                        <a:solidFill>
                          <a:schemeClr val="tx1"/>
                        </a:solidFill>
                        <a:effectLst/>
                        <a:latin typeface="+mn-lt"/>
                        <a:ea typeface="Times New Roman" panose="02020603050405020304" pitchFamily="18" charset="0"/>
                        <a:cs typeface="Times New Roman" panose="02020603050405020304" pitchFamily="18" charset="0"/>
                      </a:endParaRPr>
                    </a:p>
                    <a:p>
                      <a:pPr lvl="0">
                        <a:lnSpc>
                          <a:spcPct val="100000"/>
                        </a:lnSpc>
                        <a:spcBef>
                          <a:spcPts val="1800"/>
                        </a:spcBef>
                        <a:spcAft>
                          <a:spcPts val="1800"/>
                        </a:spcAft>
                      </a:pPr>
                      <a:r>
                        <a:rPr lang="en-IN" sz="1600" b="1" kern="0" dirty="0">
                          <a:solidFill>
                            <a:srgbClr val="1F1F1F"/>
                          </a:solidFill>
                          <a:effectLst/>
                          <a:latin typeface="+mn-lt"/>
                          <a:ea typeface="Times New Roman" panose="02020603050405020304" pitchFamily="18" charset="0"/>
                          <a:cs typeface="Times New Roman" panose="02020603050405020304" pitchFamily="18" charset="0"/>
                        </a:rPr>
                        <a:t>Disadvantages</a:t>
                      </a:r>
                      <a:r>
                        <a:rPr lang="en-IN" sz="1600" kern="0" dirty="0">
                          <a:solidFill>
                            <a:srgbClr val="1F1F1F"/>
                          </a:solidFill>
                          <a:effectLst/>
                          <a:latin typeface="+mn-lt"/>
                          <a:ea typeface="Times New Roman" panose="02020603050405020304" pitchFamily="18" charset="0"/>
                          <a:cs typeface="Times New Roman" panose="02020603050405020304" pitchFamily="18" charset="0"/>
                        </a:rPr>
                        <a:t>:</a:t>
                      </a:r>
                      <a:r>
                        <a:rPr lang="en-IN" sz="1600" kern="100" dirty="0">
                          <a:solidFill>
                            <a:schemeClr val="tx1"/>
                          </a:solidFill>
                          <a:effectLst/>
                          <a:latin typeface="+mn-lt"/>
                          <a:ea typeface="Calibri" panose="020F0502020204030204" pitchFamily="34" charset="0"/>
                          <a:cs typeface="Times New Roman" panose="02020603050405020304" pitchFamily="18" charset="0"/>
                        </a:rPr>
                        <a:t>* </a:t>
                      </a:r>
                      <a:r>
                        <a:rPr lang="en-IN" sz="1600" kern="0" dirty="0">
                          <a:solidFill>
                            <a:srgbClr val="1F1F1F"/>
                          </a:solidFill>
                          <a:effectLst/>
                          <a:latin typeface="+mn-lt"/>
                          <a:ea typeface="Times New Roman" panose="02020603050405020304" pitchFamily="18" charset="0"/>
                          <a:cs typeface="Times New Roman" panose="02020603050405020304" pitchFamily="18" charset="0"/>
                        </a:rPr>
                        <a:t>It may not be able to detect deepfakes that are generated using very sophisticated </a:t>
                      </a:r>
                      <a:r>
                        <a:rPr lang="en-IN" sz="1600" kern="0" dirty="0" err="1">
                          <a:solidFill>
                            <a:srgbClr val="1F1F1F"/>
                          </a:solidFill>
                          <a:effectLst/>
                          <a:latin typeface="+mn-lt"/>
                          <a:ea typeface="Times New Roman" panose="02020603050405020304" pitchFamily="18" charset="0"/>
                          <a:cs typeface="Times New Roman" panose="02020603050405020304" pitchFamily="18" charset="0"/>
                        </a:rPr>
                        <a:t>methods.</a:t>
                      </a:r>
                      <a:r>
                        <a:rPr lang="en-IN" sz="1600" kern="0" dirty="0" err="1">
                          <a:solidFill>
                            <a:srgbClr val="1F1F1F"/>
                          </a:solidFill>
                          <a:effectLst/>
                          <a:latin typeface="+mn-lt"/>
                          <a:ea typeface="Times New Roman" panose="02020603050405020304" pitchFamily="18" charset="0"/>
                        </a:rPr>
                        <a:t>It</a:t>
                      </a:r>
                      <a:r>
                        <a:rPr lang="en-IN" sz="1600" kern="0" dirty="0">
                          <a:solidFill>
                            <a:srgbClr val="1F1F1F"/>
                          </a:solidFill>
                          <a:effectLst/>
                          <a:latin typeface="+mn-lt"/>
                          <a:ea typeface="Times New Roman" panose="02020603050405020304" pitchFamily="18" charset="0"/>
                        </a:rPr>
                        <a:t> may not work well on deepfakes that are edited to make the head pose consistent</a:t>
                      </a:r>
                      <a:endParaRPr lang="en-IN" sz="1600" dirty="0">
                        <a:latin typeface="+mn-lt"/>
                      </a:endParaRPr>
                    </a:p>
                  </a:txBody>
                  <a:tcPr/>
                </a:tc>
                <a:extLst>
                  <a:ext uri="{0D108BD9-81ED-4DB2-BD59-A6C34878D82A}">
                    <a16:rowId xmlns:a16="http://schemas.microsoft.com/office/drawing/2014/main" val="1353187471"/>
                  </a:ext>
                </a:extLst>
              </a:tr>
            </a:tbl>
          </a:graphicData>
        </a:graphic>
      </p:graphicFrame>
    </p:spTree>
    <p:extLst>
      <p:ext uri="{BB962C8B-B14F-4D97-AF65-F5344CB8AC3E}">
        <p14:creationId xmlns:p14="http://schemas.microsoft.com/office/powerpoint/2010/main" val="50938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0" y="0"/>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person's hand with a black background&#10;&#10;Description automatically generated">
            <a:extLst>
              <a:ext uri="{FF2B5EF4-FFF2-40B4-BE49-F238E27FC236}">
                <a16:creationId xmlns:a16="http://schemas.microsoft.com/office/drawing/2014/main" id="{35108D37-F7B8-E426-5EAD-18734A425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5537260" y="-1739254"/>
            <a:ext cx="7771428" cy="5168254"/>
          </a:xfrm>
          <a:prstGeom prst="rect">
            <a:avLst/>
          </a:prstGeom>
        </p:spPr>
      </p:pic>
      <p:sp>
        <p:nvSpPr>
          <p:cNvPr id="14" name="Oval 13">
            <a:extLst>
              <a:ext uri="{FF2B5EF4-FFF2-40B4-BE49-F238E27FC236}">
                <a16:creationId xmlns:a16="http://schemas.microsoft.com/office/drawing/2014/main" id="{FD069786-0532-79F4-FB21-BDFEA1F039D9}"/>
              </a:ext>
            </a:extLst>
          </p:cNvPr>
          <p:cNvSpPr/>
          <p:nvPr/>
        </p:nvSpPr>
        <p:spPr>
          <a:xfrm>
            <a:off x="-4707134" y="-8621"/>
            <a:ext cx="3379255" cy="2685326"/>
          </a:xfrm>
          <a:prstGeom prst="ellipse">
            <a:avLst/>
          </a:prstGeom>
          <a:gradFill flip="none" rotWithShape="1">
            <a:gsLst>
              <a:gs pos="39000">
                <a:schemeClr val="accent4">
                  <a:lumMod val="60000"/>
                  <a:lumOff val="40000"/>
                </a:schemeClr>
              </a:gs>
              <a:gs pos="66000">
                <a:srgbClr val="FEC834"/>
              </a:gs>
            </a:gsLst>
            <a:lin ang="10800000" scaled="1"/>
            <a:tileRect/>
          </a:gradFill>
          <a:ln>
            <a:noFill/>
          </a:ln>
          <a:effectLst>
            <a:outerShdw blurRad="1066800" dist="863600" dir="3000000" algn="ctr" rotWithShape="0">
              <a:srgbClr val="000000">
                <a:alpha val="8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74F6D1D6-6913-4757-AE94-17793408315A}"/>
              </a:ext>
            </a:extLst>
          </p:cNvPr>
          <p:cNvSpPr txBox="1"/>
          <p:nvPr/>
        </p:nvSpPr>
        <p:spPr>
          <a:xfrm>
            <a:off x="-4035803" y="928927"/>
            <a:ext cx="3090440" cy="630942"/>
          </a:xfrm>
          <a:prstGeom prst="rect">
            <a:avLst/>
          </a:prstGeom>
          <a:noFill/>
        </p:spPr>
        <p:txBody>
          <a:bodyPr wrap="square" rtlCol="0">
            <a:spAutoFit/>
          </a:bodyPr>
          <a:lstStyle/>
          <a:p>
            <a:r>
              <a:rPr lang="en-US" sz="3500" dirty="0"/>
              <a:t>ABSTRACT</a:t>
            </a:r>
            <a:endParaRPr lang="en-IN" sz="3500" dirty="0"/>
          </a:p>
        </p:txBody>
      </p:sp>
      <p:sp>
        <p:nvSpPr>
          <p:cNvPr id="16" name="TextBox 15">
            <a:extLst>
              <a:ext uri="{FF2B5EF4-FFF2-40B4-BE49-F238E27FC236}">
                <a16:creationId xmlns:a16="http://schemas.microsoft.com/office/drawing/2014/main" id="{1B0677AE-7376-FE4A-AA44-D5A0FA7ECDD3}"/>
              </a:ext>
            </a:extLst>
          </p:cNvPr>
          <p:cNvSpPr txBox="1"/>
          <p:nvPr/>
        </p:nvSpPr>
        <p:spPr>
          <a:xfrm>
            <a:off x="-10507520" y="3162842"/>
            <a:ext cx="10080999" cy="3554819"/>
          </a:xfrm>
          <a:prstGeom prst="rect">
            <a:avLst/>
          </a:prstGeom>
          <a:noFill/>
        </p:spPr>
        <p:txBody>
          <a:bodyPr wrap="square" rtlCol="0">
            <a:spAutoFit/>
          </a:bodyPr>
          <a:lstStyle/>
          <a:p>
            <a:pPr marL="342900" indent="-342900">
              <a:buFont typeface="Arial" panose="020B0604020202020204" pitchFamily="34" charset="0"/>
              <a:buChar char="•"/>
            </a:pPr>
            <a:r>
              <a:rPr lang="en-US" sz="2500" dirty="0">
                <a:latin typeface="+mj-lt"/>
              </a:rPr>
              <a:t>The growing computation power has made the deep learning algorithms so powerful that creating an indistinguishable human synthesized video popularly called as deep fakes have became very simple.</a:t>
            </a:r>
          </a:p>
          <a:p>
            <a:pPr marL="342900" indent="-342900">
              <a:buFont typeface="Arial" panose="020B0604020202020204" pitchFamily="34" charset="0"/>
              <a:buChar char="•"/>
            </a:pPr>
            <a:r>
              <a:rPr lang="en-US" sz="2500" dirty="0">
                <a:latin typeface="+mj-lt"/>
              </a:rPr>
              <a:t>Scenarios where these realistic face swapped deep fakes are used to create political distress, fake terrorism </a:t>
            </a:r>
            <a:r>
              <a:rPr lang="en-US" sz="2500" dirty="0" err="1">
                <a:latin typeface="+mj-lt"/>
              </a:rPr>
              <a:t>events,revenge</a:t>
            </a:r>
            <a:r>
              <a:rPr lang="en-US" sz="2500" dirty="0">
                <a:latin typeface="+mj-lt"/>
              </a:rPr>
              <a:t>-porn, blackmail peoples are easily envisioned.</a:t>
            </a:r>
          </a:p>
          <a:p>
            <a:pPr marL="342900" indent="-342900">
              <a:buFont typeface="Arial" panose="020B0604020202020204" pitchFamily="34" charset="0"/>
              <a:buChar char="•"/>
            </a:pPr>
            <a:r>
              <a:rPr lang="en-US" sz="2500" dirty="0">
                <a:latin typeface="+mj-lt"/>
              </a:rPr>
              <a:t>In response to the growing concern over deep fake technology's impact on media credibility, this project presents a comprehensive DFD system with a user-friendly graphical interface.</a:t>
            </a:r>
            <a:endParaRPr lang="en-IN" sz="2500" dirty="0">
              <a:latin typeface="+mj-lt"/>
            </a:endParaRPr>
          </a:p>
        </p:txBody>
      </p:sp>
      <p:grpSp>
        <p:nvGrpSpPr>
          <p:cNvPr id="17" name="Group 16">
            <a:extLst>
              <a:ext uri="{FF2B5EF4-FFF2-40B4-BE49-F238E27FC236}">
                <a16:creationId xmlns:a16="http://schemas.microsoft.com/office/drawing/2014/main" id="{D9B1778A-2A0A-2237-BB5A-F1D66A44164A}"/>
              </a:ext>
            </a:extLst>
          </p:cNvPr>
          <p:cNvGrpSpPr/>
          <p:nvPr/>
        </p:nvGrpSpPr>
        <p:grpSpPr>
          <a:xfrm>
            <a:off x="17789941" y="-3421789"/>
            <a:ext cx="11653739" cy="12740640"/>
            <a:chOff x="18319557" y="-1800542"/>
            <a:chExt cx="8691735" cy="9800232"/>
          </a:xfrm>
          <a:solidFill>
            <a:schemeClr val="tx1"/>
          </a:solidFill>
        </p:grpSpPr>
        <p:sp>
          <p:nvSpPr>
            <p:cNvPr id="18" name="Rectangle 17">
              <a:extLst>
                <a:ext uri="{FF2B5EF4-FFF2-40B4-BE49-F238E27FC236}">
                  <a16:creationId xmlns:a16="http://schemas.microsoft.com/office/drawing/2014/main" id="{D99A3544-A999-53B4-6D58-35594F2418E4}"/>
                </a:ext>
              </a:extLst>
            </p:cNvPr>
            <p:cNvSpPr/>
            <p:nvPr/>
          </p:nvSpPr>
          <p:spPr>
            <a:xfrm>
              <a:off x="18319557" y="-1800542"/>
              <a:ext cx="1217969" cy="97840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017709D5-811C-573F-DC4C-8FD856E41A35}"/>
                </a:ext>
              </a:extLst>
            </p:cNvPr>
            <p:cNvSpPr/>
            <p:nvPr/>
          </p:nvSpPr>
          <p:spPr>
            <a:xfrm>
              <a:off x="20150060" y="-1800542"/>
              <a:ext cx="1217969" cy="97840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439F188-881B-4315-BCD2-3F37597ECB3E}"/>
                </a:ext>
              </a:extLst>
            </p:cNvPr>
            <p:cNvSpPr/>
            <p:nvPr/>
          </p:nvSpPr>
          <p:spPr>
            <a:xfrm>
              <a:off x="25793323" y="-1784390"/>
              <a:ext cx="1217969" cy="97840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F48F3069-FDF4-9EE6-E15C-0B6BD836EFE6}"/>
                </a:ext>
              </a:extLst>
            </p:cNvPr>
            <p:cNvSpPr/>
            <p:nvPr/>
          </p:nvSpPr>
          <p:spPr>
            <a:xfrm>
              <a:off x="21976047" y="-1800542"/>
              <a:ext cx="1217969" cy="97840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6585927-F2B9-DBF7-0835-356ECFE05EF3}"/>
                </a:ext>
              </a:extLst>
            </p:cNvPr>
            <p:cNvSpPr/>
            <p:nvPr/>
          </p:nvSpPr>
          <p:spPr>
            <a:xfrm>
              <a:off x="23884685" y="-1800542"/>
              <a:ext cx="1217969" cy="97840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aphicFrame>
        <p:nvGraphicFramePr>
          <p:cNvPr id="3" name="Table 2">
            <a:extLst>
              <a:ext uri="{FF2B5EF4-FFF2-40B4-BE49-F238E27FC236}">
                <a16:creationId xmlns:a16="http://schemas.microsoft.com/office/drawing/2014/main" id="{C5B2756E-51B2-1645-3DF5-B057C17AC79A}"/>
              </a:ext>
            </a:extLst>
          </p:cNvPr>
          <p:cNvGraphicFramePr>
            <a:graphicFrameLocks noGrp="1"/>
          </p:cNvGraphicFramePr>
          <p:nvPr>
            <p:extLst>
              <p:ext uri="{D42A27DB-BD31-4B8C-83A1-F6EECF244321}">
                <p14:modId xmlns:p14="http://schemas.microsoft.com/office/powerpoint/2010/main" val="1621590544"/>
              </p:ext>
            </p:extLst>
          </p:nvPr>
        </p:nvGraphicFramePr>
        <p:xfrm>
          <a:off x="0" y="0"/>
          <a:ext cx="12164029" cy="6858000"/>
        </p:xfrm>
        <a:graphic>
          <a:graphicData uri="http://schemas.openxmlformats.org/drawingml/2006/table">
            <a:tbl>
              <a:tblPr firstRow="1" bandRow="1">
                <a:tableStyleId>{E929F9F4-4A8F-4326-A1B4-22849713DDAB}</a:tableStyleId>
              </a:tblPr>
              <a:tblGrid>
                <a:gridCol w="803483">
                  <a:extLst>
                    <a:ext uri="{9D8B030D-6E8A-4147-A177-3AD203B41FA5}">
                      <a16:colId xmlns:a16="http://schemas.microsoft.com/office/drawing/2014/main" val="4030411591"/>
                    </a:ext>
                  </a:extLst>
                </a:gridCol>
                <a:gridCol w="2393645">
                  <a:extLst>
                    <a:ext uri="{9D8B030D-6E8A-4147-A177-3AD203B41FA5}">
                      <a16:colId xmlns:a16="http://schemas.microsoft.com/office/drawing/2014/main" val="3688144956"/>
                    </a:ext>
                  </a:extLst>
                </a:gridCol>
                <a:gridCol w="1313905">
                  <a:extLst>
                    <a:ext uri="{9D8B030D-6E8A-4147-A177-3AD203B41FA5}">
                      <a16:colId xmlns:a16="http://schemas.microsoft.com/office/drawing/2014/main" val="117996024"/>
                    </a:ext>
                  </a:extLst>
                </a:gridCol>
                <a:gridCol w="1962748">
                  <a:extLst>
                    <a:ext uri="{9D8B030D-6E8A-4147-A177-3AD203B41FA5}">
                      <a16:colId xmlns:a16="http://schemas.microsoft.com/office/drawing/2014/main" val="3042230484"/>
                    </a:ext>
                  </a:extLst>
                </a:gridCol>
                <a:gridCol w="5690248">
                  <a:extLst>
                    <a:ext uri="{9D8B030D-6E8A-4147-A177-3AD203B41FA5}">
                      <a16:colId xmlns:a16="http://schemas.microsoft.com/office/drawing/2014/main" val="779436065"/>
                    </a:ext>
                  </a:extLst>
                </a:gridCol>
              </a:tblGrid>
              <a:tr h="653604">
                <a:tc>
                  <a:txBody>
                    <a:bodyPr/>
                    <a:lstStyle/>
                    <a:p>
                      <a:r>
                        <a:rPr lang="en-US" dirty="0"/>
                        <a:t>         </a:t>
                      </a:r>
                      <a:r>
                        <a:rPr lang="en-US" dirty="0" err="1"/>
                        <a:t>Sl</a:t>
                      </a:r>
                      <a:r>
                        <a:rPr lang="en-US" dirty="0"/>
                        <a:t> No.</a:t>
                      </a:r>
                      <a:endParaRPr lang="en-IN" dirty="0"/>
                    </a:p>
                  </a:txBody>
                  <a:tcPr/>
                </a:tc>
                <a:tc>
                  <a:txBody>
                    <a:bodyPr/>
                    <a:lstStyle/>
                    <a:p>
                      <a:r>
                        <a:rPr lang="en-US" dirty="0"/>
                        <a:t>                     </a:t>
                      </a:r>
                    </a:p>
                    <a:p>
                      <a:r>
                        <a:rPr lang="en-US" dirty="0"/>
                        <a:t>              Paper</a:t>
                      </a:r>
                      <a:endParaRPr lang="en-IN" dirty="0"/>
                    </a:p>
                  </a:txBody>
                  <a:tcPr/>
                </a:tc>
                <a:tc>
                  <a:txBody>
                    <a:bodyPr/>
                    <a:lstStyle/>
                    <a:p>
                      <a:r>
                        <a:rPr lang="en-US" dirty="0"/>
                        <a:t>Published     Year</a:t>
                      </a:r>
                      <a:endParaRPr lang="en-IN" dirty="0"/>
                    </a:p>
                  </a:txBody>
                  <a:tcPr/>
                </a:tc>
                <a:tc>
                  <a:txBody>
                    <a:bodyPr/>
                    <a:lstStyle/>
                    <a:p>
                      <a:r>
                        <a:rPr lang="en-US" dirty="0"/>
                        <a:t>     </a:t>
                      </a:r>
                    </a:p>
                    <a:p>
                      <a:r>
                        <a:rPr lang="en-US" dirty="0"/>
                        <a:t>        Source</a:t>
                      </a:r>
                      <a:endParaRPr lang="en-IN" dirty="0"/>
                    </a:p>
                  </a:txBody>
                  <a:tcPr/>
                </a:tc>
                <a:tc>
                  <a:txBody>
                    <a:bodyPr/>
                    <a:lstStyle/>
                    <a:p>
                      <a:r>
                        <a:rPr lang="en-US" dirty="0"/>
                        <a:t>  </a:t>
                      </a:r>
                    </a:p>
                    <a:p>
                      <a:r>
                        <a:rPr lang="en-US" dirty="0"/>
                        <a:t>                     Advantage and  Disadvantage</a:t>
                      </a:r>
                      <a:endParaRPr lang="en-IN" dirty="0"/>
                    </a:p>
                  </a:txBody>
                  <a:tcPr/>
                </a:tc>
                <a:extLst>
                  <a:ext uri="{0D108BD9-81ED-4DB2-BD59-A6C34878D82A}">
                    <a16:rowId xmlns:a16="http://schemas.microsoft.com/office/drawing/2014/main" val="2963136273"/>
                  </a:ext>
                </a:extLst>
              </a:tr>
              <a:tr h="3300504">
                <a:tc>
                  <a:txBody>
                    <a:bodyPr/>
                    <a:lstStyle/>
                    <a:p>
                      <a:r>
                        <a:rPr lang="en-US" dirty="0"/>
                        <a:t>     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FaceForensics</a:t>
                      </a:r>
                      <a:r>
                        <a:rPr lang="en-IN" sz="1600" b="1"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Learning to Detect Manipulated Facial Images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2019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txBody>
                  <a:tcPr/>
                </a:tc>
                <a:tc>
                  <a:txBody>
                    <a:bodyPr/>
                    <a:lstStyle/>
                    <a:p>
                      <a:r>
                        <a:rPr lang="en-US" dirty="0"/>
                        <a:t>     </a:t>
                      </a:r>
                      <a:r>
                        <a:rPr lang="en-US" dirty="0">
                          <a:solidFill>
                            <a:schemeClr val="tx1"/>
                          </a:solidFill>
                        </a:rPr>
                        <a:t>IEEE EXPLORE</a:t>
                      </a:r>
                      <a:endParaRPr lang="en-IN" dirty="0"/>
                    </a:p>
                  </a:txBody>
                  <a:tcPr/>
                </a:tc>
                <a:tc>
                  <a:txBody>
                    <a:bodyPr/>
                    <a:lstStyle/>
                    <a:p>
                      <a:pPr>
                        <a:lnSpc>
                          <a:spcPct val="107000"/>
                        </a:lnSpc>
                        <a:spcBef>
                          <a:spcPts val="1800"/>
                        </a:spcBef>
                        <a:spcAft>
                          <a:spcPts val="1800"/>
                        </a:spcAft>
                      </a:pPr>
                      <a:r>
                        <a:rPr lang="en-IN" sz="1600" b="1"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Advantages: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750"/>
                        </a:spcAft>
                        <a:buSzPts val="1000"/>
                        <a:buFont typeface="Symbol" panose="05050102010706020507" pitchFamily="18" charset="2"/>
                        <a:buChar char=""/>
                        <a:tabLst>
                          <a:tab pos="457200" algn="l"/>
                        </a:tabLst>
                      </a:pPr>
                      <a:r>
                        <a:rPr lang="en-IN" sz="16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a:t>
                      </a:r>
                      <a:r>
                        <a:rPr lang="en-IN" sz="16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FaceForensics</a:t>
                      </a:r>
                      <a:r>
                        <a:rPr lang="en-IN" sz="16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dataset is the largest publicly available dataset for facial manipulation detection.</a:t>
                      </a:r>
                      <a:endParaRPr lang="en-IN" sz="16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750"/>
                        </a:spcAft>
                        <a:buSzPts val="1000"/>
                        <a:buFont typeface="Symbol" panose="05050102010706020507" pitchFamily="18" charset="2"/>
                        <a:buChar char=""/>
                        <a:tabLst>
                          <a:tab pos="457200" algn="l"/>
                        </a:tabLst>
                      </a:pPr>
                      <a:r>
                        <a:rPr lang="en-IN" sz="16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model is robust to different types of facial manipulations, including Face2Face, </a:t>
                      </a:r>
                      <a:r>
                        <a:rPr lang="en-IN" sz="16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FaceSwap</a:t>
                      </a:r>
                      <a:r>
                        <a:rPr lang="en-IN" sz="16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t>
                      </a:r>
                      <a:r>
                        <a:rPr lang="en-IN" sz="16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DeepFakes</a:t>
                      </a:r>
                      <a:r>
                        <a:rPr lang="en-IN" sz="16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and </a:t>
                      </a:r>
                      <a:r>
                        <a:rPr lang="en-IN" sz="1600" kern="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NeuralTextures</a:t>
                      </a:r>
                      <a:r>
                        <a:rPr lang="en-IN" sz="16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r>
                        <a:rPr lang="en-IN" sz="1600" b="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b="1"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Disadvantages: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750"/>
                        </a:spcAft>
                        <a:buSzPts val="1000"/>
                        <a:buFont typeface="Symbol" panose="05050102010706020507" pitchFamily="18" charset="2"/>
                        <a:buChar char=""/>
                        <a:tabLst>
                          <a:tab pos="457200" algn="l"/>
                        </a:tabLst>
                      </a:pPr>
                      <a:r>
                        <a:rPr lang="en-IN" sz="16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model may not be able to detect deepfakes that are generated using new or unknown methods.</a:t>
                      </a:r>
                      <a:endParaRPr lang="en-IN" sz="16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1700" dirty="0">
                        <a:solidFill>
                          <a:schemeClr val="tx1"/>
                        </a:solidFill>
                      </a:endParaRPr>
                    </a:p>
                  </a:txBody>
                  <a:tcPr/>
                </a:tc>
                <a:extLst>
                  <a:ext uri="{0D108BD9-81ED-4DB2-BD59-A6C34878D82A}">
                    <a16:rowId xmlns:a16="http://schemas.microsoft.com/office/drawing/2014/main" val="436697809"/>
                  </a:ext>
                </a:extLst>
              </a:tr>
              <a:tr h="2903892">
                <a:tc>
                  <a:txBody>
                    <a:bodyPr/>
                    <a:lstStyle/>
                    <a:p>
                      <a:r>
                        <a:rPr lang="en-US" dirty="0"/>
                        <a:t>     6</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Methods of Deepfake Detection Based on Machine Learning</a:t>
                      </a:r>
                    </a:p>
                    <a:p>
                      <a:endParaRPr lang="en-IN" dirty="0"/>
                    </a:p>
                  </a:txBody>
                  <a:tcPr/>
                </a:tc>
                <a:tc>
                  <a:txBody>
                    <a:bodyPr/>
                    <a:lstStyle/>
                    <a:p>
                      <a:r>
                        <a:rPr lang="en-IN" dirty="0"/>
                        <a:t>       </a:t>
                      </a:r>
                      <a:r>
                        <a:rPr lang="en-IN" dirty="0">
                          <a:solidFill>
                            <a:schemeClr val="tx1"/>
                          </a:solidFill>
                        </a:rPr>
                        <a:t>2020</a:t>
                      </a:r>
                    </a:p>
                  </a:txBody>
                  <a:tcPr/>
                </a:tc>
                <a:tc>
                  <a:txBody>
                    <a:bodyPr/>
                    <a:lstStyle/>
                    <a:p>
                      <a:r>
                        <a:rPr lang="en-US" dirty="0"/>
                        <a:t>     </a:t>
                      </a:r>
                      <a:r>
                        <a:rPr lang="en-US" dirty="0">
                          <a:solidFill>
                            <a:schemeClr val="tx1"/>
                          </a:solidFill>
                        </a:rPr>
                        <a:t>IEEE EXPLORE</a:t>
                      </a:r>
                      <a:endParaRPr lang="en-IN" dirty="0"/>
                    </a:p>
                  </a:txBody>
                  <a:tcPr/>
                </a:tc>
                <a:tc>
                  <a:txBody>
                    <a:bodyPr/>
                    <a:lstStyle/>
                    <a:p>
                      <a:pPr>
                        <a:lnSpc>
                          <a:spcPct val="107000"/>
                        </a:lnSpc>
                        <a:spcAft>
                          <a:spcPts val="800"/>
                        </a:spcAft>
                      </a:pPr>
                      <a:r>
                        <a:rPr lang="en-GB"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Advantages:</a:t>
                      </a:r>
                      <a:endParaRPr lang="en-IN"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pPr>
                      <a:r>
                        <a:rPr lang="en-US"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Artifacts on small moving parts such as hairs, eyebrows, eyelashes can help identify Deepfake manipulation better.</a:t>
                      </a:r>
                      <a:r>
                        <a:rPr lang="en-GB"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a:lnSpc>
                          <a:spcPct val="107000"/>
                        </a:lnSpc>
                        <a:spcAft>
                          <a:spcPts val="800"/>
                        </a:spcAft>
                      </a:pPr>
                      <a:r>
                        <a:rPr lang="en-GB"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Disadvantages:</a:t>
                      </a:r>
                      <a:endParaRPr lang="en-IN" sz="16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pPr>
                      <a:r>
                        <a:rPr lang="en-GB" sz="16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a:t>
                      </a:r>
                      <a:r>
                        <a:rPr lang="en-US" sz="1800" b="0" i="0" kern="1200" dirty="0" err="1">
                          <a:solidFill>
                            <a:schemeClr val="tx1"/>
                          </a:solidFill>
                          <a:effectLst/>
                          <a:latin typeface="+mn-lt"/>
                          <a:ea typeface="+mn-ea"/>
                          <a:cs typeface="+mn-cs"/>
                        </a:rPr>
                        <a:t>ndicators</a:t>
                      </a:r>
                      <a:r>
                        <a:rPr lang="en-US" sz="1800" b="0" i="0" kern="1200" dirty="0">
                          <a:solidFill>
                            <a:schemeClr val="tx1"/>
                          </a:solidFill>
                          <a:effectLst/>
                          <a:latin typeface="+mn-lt"/>
                          <a:ea typeface="+mn-ea"/>
                          <a:cs typeface="+mn-cs"/>
                        </a:rPr>
                        <a:t>  such as skin smoothness or color mismatches, may have limitations in detecting Deepfake manipulation.</a:t>
                      </a:r>
                      <a:endParaRPr lang="en-IN" dirty="0">
                        <a:solidFill>
                          <a:schemeClr val="tx1"/>
                        </a:solidFill>
                      </a:endParaRPr>
                    </a:p>
                  </a:txBody>
                  <a:tcPr/>
                </a:tc>
                <a:extLst>
                  <a:ext uri="{0D108BD9-81ED-4DB2-BD59-A6C34878D82A}">
                    <a16:rowId xmlns:a16="http://schemas.microsoft.com/office/drawing/2014/main" val="1353187471"/>
                  </a:ext>
                </a:extLst>
              </a:tr>
            </a:tbl>
          </a:graphicData>
        </a:graphic>
      </p:graphicFrame>
      <p:grpSp>
        <p:nvGrpSpPr>
          <p:cNvPr id="5" name="Group 4">
            <a:extLst>
              <a:ext uri="{FF2B5EF4-FFF2-40B4-BE49-F238E27FC236}">
                <a16:creationId xmlns:a16="http://schemas.microsoft.com/office/drawing/2014/main" id="{F4AB5667-52C3-773A-3EBB-BA700380BE0F}"/>
              </a:ext>
            </a:extLst>
          </p:cNvPr>
          <p:cNvGrpSpPr/>
          <p:nvPr/>
        </p:nvGrpSpPr>
        <p:grpSpPr>
          <a:xfrm rot="13958345">
            <a:off x="-5779876" y="4677882"/>
            <a:ext cx="5097831" cy="11640471"/>
            <a:chOff x="387344" y="-5117751"/>
            <a:chExt cx="5097831" cy="11640471"/>
          </a:xfrm>
          <a:gradFill>
            <a:gsLst>
              <a:gs pos="100000">
                <a:schemeClr val="bg1">
                  <a:lumMod val="85000"/>
                </a:schemeClr>
              </a:gs>
              <a:gs pos="30000">
                <a:srgbClr val="FEC834"/>
              </a:gs>
            </a:gsLst>
            <a:lin ang="5400000" scaled="1"/>
          </a:gradFill>
        </p:grpSpPr>
        <p:grpSp>
          <p:nvGrpSpPr>
            <p:cNvPr id="6" name="Group 5">
              <a:extLst>
                <a:ext uri="{FF2B5EF4-FFF2-40B4-BE49-F238E27FC236}">
                  <a16:creationId xmlns:a16="http://schemas.microsoft.com/office/drawing/2014/main" id="{0E3EBC8A-4ED8-18CD-B195-DCC1A7A6BC39}"/>
                </a:ext>
              </a:extLst>
            </p:cNvPr>
            <p:cNvGrpSpPr/>
            <p:nvPr/>
          </p:nvGrpSpPr>
          <p:grpSpPr>
            <a:xfrm>
              <a:off x="387344" y="-3015029"/>
              <a:ext cx="2431069" cy="9537749"/>
              <a:chOff x="234944" y="-3167429"/>
              <a:chExt cx="2431069" cy="9537749"/>
            </a:xfrm>
            <a:grpFill/>
          </p:grpSpPr>
          <p:sp>
            <p:nvSpPr>
              <p:cNvPr id="11" name="Rectangle 10">
                <a:extLst>
                  <a:ext uri="{FF2B5EF4-FFF2-40B4-BE49-F238E27FC236}">
                    <a16:creationId xmlns:a16="http://schemas.microsoft.com/office/drawing/2014/main" id="{33BE710F-1ACE-A21B-3915-FA9B6EDDE5A2}"/>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72E190D7-F410-5B7B-825E-055DB7407CDC}"/>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4FEC36F3-DDF8-C292-6E04-E289512903CE}"/>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2457E102-F5BA-9F95-2F05-3ED6FC221A4A}"/>
                </a:ext>
              </a:extLst>
            </p:cNvPr>
            <p:cNvGrpSpPr/>
            <p:nvPr/>
          </p:nvGrpSpPr>
          <p:grpSpPr>
            <a:xfrm>
              <a:off x="3054106" y="-5117751"/>
              <a:ext cx="2431069" cy="9537749"/>
              <a:chOff x="234944" y="-3167429"/>
              <a:chExt cx="2431069" cy="9537749"/>
            </a:xfrm>
            <a:grpFill/>
          </p:grpSpPr>
          <p:sp>
            <p:nvSpPr>
              <p:cNvPr id="8" name="Rectangle 7">
                <a:extLst>
                  <a:ext uri="{FF2B5EF4-FFF2-40B4-BE49-F238E27FC236}">
                    <a16:creationId xmlns:a16="http://schemas.microsoft.com/office/drawing/2014/main" id="{3977AE66-8E5E-51EE-229E-85379F8E2AE1}"/>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91B91E9-21E5-CB41-30B4-E4D6D0C8E7C6}"/>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A25A90A-AB12-9A9D-2849-949151F07ED6}"/>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4" name="Group 23">
            <a:extLst>
              <a:ext uri="{FF2B5EF4-FFF2-40B4-BE49-F238E27FC236}">
                <a16:creationId xmlns:a16="http://schemas.microsoft.com/office/drawing/2014/main" id="{91972FF7-731E-33C0-7B0F-E6103746E5EA}"/>
              </a:ext>
            </a:extLst>
          </p:cNvPr>
          <p:cNvGrpSpPr/>
          <p:nvPr/>
        </p:nvGrpSpPr>
        <p:grpSpPr>
          <a:xfrm rot="3647856">
            <a:off x="12802640" y="-9550817"/>
            <a:ext cx="5097831" cy="11640471"/>
            <a:chOff x="387344" y="-5117751"/>
            <a:chExt cx="5097831" cy="11640471"/>
          </a:xfrm>
          <a:gradFill>
            <a:gsLst>
              <a:gs pos="100000">
                <a:schemeClr val="bg1">
                  <a:lumMod val="85000"/>
                </a:schemeClr>
              </a:gs>
              <a:gs pos="30000">
                <a:srgbClr val="FEC834"/>
              </a:gs>
            </a:gsLst>
            <a:lin ang="5400000" scaled="1"/>
          </a:gradFill>
        </p:grpSpPr>
        <p:grpSp>
          <p:nvGrpSpPr>
            <p:cNvPr id="25" name="Group 24">
              <a:extLst>
                <a:ext uri="{FF2B5EF4-FFF2-40B4-BE49-F238E27FC236}">
                  <a16:creationId xmlns:a16="http://schemas.microsoft.com/office/drawing/2014/main" id="{0CD87353-5306-F515-09F9-D0263778FDCB}"/>
                </a:ext>
              </a:extLst>
            </p:cNvPr>
            <p:cNvGrpSpPr/>
            <p:nvPr/>
          </p:nvGrpSpPr>
          <p:grpSpPr>
            <a:xfrm>
              <a:off x="387344" y="-3015029"/>
              <a:ext cx="2431069" cy="9537749"/>
              <a:chOff x="234944" y="-3167429"/>
              <a:chExt cx="2431069" cy="9537749"/>
            </a:xfrm>
            <a:grpFill/>
          </p:grpSpPr>
          <p:sp>
            <p:nvSpPr>
              <p:cNvPr id="30" name="Rectangle 29">
                <a:extLst>
                  <a:ext uri="{FF2B5EF4-FFF2-40B4-BE49-F238E27FC236}">
                    <a16:creationId xmlns:a16="http://schemas.microsoft.com/office/drawing/2014/main" id="{08DD9AF1-CDF7-82F0-A8E4-EAA32901297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91367BD5-2AA9-3A78-9072-6A7956031804}"/>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63D98FC3-CE7B-A1F0-8CF4-2E6664EFA2C7}"/>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E7C39E05-8195-F53B-2A0E-FB40BE407D39}"/>
                </a:ext>
              </a:extLst>
            </p:cNvPr>
            <p:cNvGrpSpPr/>
            <p:nvPr/>
          </p:nvGrpSpPr>
          <p:grpSpPr>
            <a:xfrm>
              <a:off x="3054106" y="-5117751"/>
              <a:ext cx="2431069" cy="9537749"/>
              <a:chOff x="234944" y="-3167429"/>
              <a:chExt cx="2431069" cy="9537749"/>
            </a:xfrm>
            <a:grpFill/>
          </p:grpSpPr>
          <p:sp>
            <p:nvSpPr>
              <p:cNvPr id="27" name="Rectangle 26">
                <a:extLst>
                  <a:ext uri="{FF2B5EF4-FFF2-40B4-BE49-F238E27FC236}">
                    <a16:creationId xmlns:a16="http://schemas.microsoft.com/office/drawing/2014/main" id="{E0ECBB51-5EC4-2BD1-4B3F-7A482A446C44}"/>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B820FD63-CDCF-F8CD-6D46-EF89579AEAD6}"/>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F2BE12D2-DA46-2846-13AD-D19712042CBC}"/>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3053283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7000">
              <a:schemeClr val="bg1">
                <a:lumMod val="85000"/>
              </a:schemeClr>
            </a:gs>
            <a:gs pos="0">
              <a:srgbClr val="FEC834"/>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989A1-7CA2-6E76-E418-10ED2563B3A1}"/>
              </a:ext>
            </a:extLst>
          </p:cNvPr>
          <p:cNvSpPr/>
          <p:nvPr/>
        </p:nvSpPr>
        <p:spPr>
          <a:xfrm>
            <a:off x="-46130" y="-27902"/>
            <a:ext cx="12192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A2DC584B-E76E-2714-80D2-96F54D3E6C7B}"/>
              </a:ext>
            </a:extLst>
          </p:cNvPr>
          <p:cNvGrpSpPr/>
          <p:nvPr/>
        </p:nvGrpSpPr>
        <p:grpSpPr>
          <a:xfrm rot="10600732">
            <a:off x="-764465" y="1052895"/>
            <a:ext cx="18046185" cy="8973446"/>
            <a:chOff x="-10341285" y="-6942216"/>
            <a:chExt cx="17608928" cy="8292075"/>
          </a:xfrm>
        </p:grpSpPr>
        <p:grpSp>
          <p:nvGrpSpPr>
            <p:cNvPr id="37" name="Group 36">
              <a:extLst>
                <a:ext uri="{FF2B5EF4-FFF2-40B4-BE49-F238E27FC236}">
                  <a16:creationId xmlns:a16="http://schemas.microsoft.com/office/drawing/2014/main" id="{EE412BD6-AD42-727D-1BAB-51F83A8744D8}"/>
                </a:ext>
              </a:extLst>
            </p:cNvPr>
            <p:cNvGrpSpPr/>
            <p:nvPr/>
          </p:nvGrpSpPr>
          <p:grpSpPr>
            <a:xfrm rot="14484735">
              <a:off x="-7069965" y="-7019292"/>
              <a:ext cx="5097831" cy="11640471"/>
              <a:chOff x="387344" y="-5117751"/>
              <a:chExt cx="5097831" cy="11640471"/>
            </a:xfrm>
            <a:gradFill>
              <a:gsLst>
                <a:gs pos="87000">
                  <a:schemeClr val="bg1">
                    <a:lumMod val="85000"/>
                  </a:schemeClr>
                </a:gs>
                <a:gs pos="17000">
                  <a:srgbClr val="FEC834"/>
                </a:gs>
              </a:gsLst>
              <a:lin ang="5400000" scaled="1"/>
            </a:gradFill>
          </p:grpSpPr>
          <p:grpSp>
            <p:nvGrpSpPr>
              <p:cNvPr id="47" name="Group 46">
                <a:extLst>
                  <a:ext uri="{FF2B5EF4-FFF2-40B4-BE49-F238E27FC236}">
                    <a16:creationId xmlns:a16="http://schemas.microsoft.com/office/drawing/2014/main" id="{B0BA3DBD-5429-FE4C-DA2B-B3ACDE7A8BA3}"/>
                  </a:ext>
                </a:extLst>
              </p:cNvPr>
              <p:cNvGrpSpPr/>
              <p:nvPr/>
            </p:nvGrpSpPr>
            <p:grpSpPr>
              <a:xfrm>
                <a:off x="387344" y="-3015029"/>
                <a:ext cx="2431069" cy="9537749"/>
                <a:chOff x="234944" y="-3167429"/>
                <a:chExt cx="2431069" cy="9537749"/>
              </a:xfrm>
              <a:grpFill/>
            </p:grpSpPr>
            <p:sp>
              <p:nvSpPr>
                <p:cNvPr id="52" name="Rectangle 51">
                  <a:extLst>
                    <a:ext uri="{FF2B5EF4-FFF2-40B4-BE49-F238E27FC236}">
                      <a16:creationId xmlns:a16="http://schemas.microsoft.com/office/drawing/2014/main" id="{A9A92155-B82D-69A7-FD08-54578B38D2B9}"/>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id="{4F5DB191-88B7-7C2E-304E-9CB250403B2A}"/>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88A28250-E99C-DA29-03E8-82CC7A1672C2}"/>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8" name="Group 47">
                <a:extLst>
                  <a:ext uri="{FF2B5EF4-FFF2-40B4-BE49-F238E27FC236}">
                    <a16:creationId xmlns:a16="http://schemas.microsoft.com/office/drawing/2014/main" id="{2CB970E1-166B-0EE3-8EA0-C3FD78D1135F}"/>
                  </a:ext>
                </a:extLst>
              </p:cNvPr>
              <p:cNvGrpSpPr/>
              <p:nvPr/>
            </p:nvGrpSpPr>
            <p:grpSpPr>
              <a:xfrm>
                <a:off x="3054106" y="-5117751"/>
                <a:ext cx="2431069" cy="9537749"/>
                <a:chOff x="234944" y="-3167429"/>
                <a:chExt cx="2431069" cy="9537749"/>
              </a:xfrm>
              <a:grpFill/>
            </p:grpSpPr>
            <p:sp>
              <p:nvSpPr>
                <p:cNvPr id="49" name="Rectangle 48">
                  <a:extLst>
                    <a:ext uri="{FF2B5EF4-FFF2-40B4-BE49-F238E27FC236}">
                      <a16:creationId xmlns:a16="http://schemas.microsoft.com/office/drawing/2014/main" id="{100855DF-23A3-8796-5107-EC393AFCB398}"/>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22D06D94-7A31-8958-46CA-22C7B48ADA36}"/>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35F0DA79-9733-6E6E-3C58-29EDC9EA6C06}"/>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8" name="Group 37">
              <a:extLst>
                <a:ext uri="{FF2B5EF4-FFF2-40B4-BE49-F238E27FC236}">
                  <a16:creationId xmlns:a16="http://schemas.microsoft.com/office/drawing/2014/main" id="{F7D57D7B-8016-7ED4-17DA-CDE91D13DE35}"/>
                </a:ext>
              </a:extLst>
            </p:cNvPr>
            <p:cNvGrpSpPr/>
            <p:nvPr/>
          </p:nvGrpSpPr>
          <p:grpSpPr>
            <a:xfrm rot="3744734">
              <a:off x="-1101508" y="-10213536"/>
              <a:ext cx="5097831" cy="11640471"/>
              <a:chOff x="387344" y="-5117751"/>
              <a:chExt cx="5097831" cy="11640471"/>
            </a:xfrm>
            <a:gradFill>
              <a:gsLst>
                <a:gs pos="87000">
                  <a:schemeClr val="bg1">
                    <a:lumMod val="85000"/>
                  </a:schemeClr>
                </a:gs>
                <a:gs pos="17000">
                  <a:srgbClr val="FEC834"/>
                </a:gs>
              </a:gsLst>
              <a:lin ang="5400000" scaled="1"/>
            </a:gradFill>
          </p:grpSpPr>
          <p:grpSp>
            <p:nvGrpSpPr>
              <p:cNvPr id="39" name="Group 38">
                <a:extLst>
                  <a:ext uri="{FF2B5EF4-FFF2-40B4-BE49-F238E27FC236}">
                    <a16:creationId xmlns:a16="http://schemas.microsoft.com/office/drawing/2014/main" id="{81CF6E5F-E74B-ADBF-5C19-15C46703907C}"/>
                  </a:ext>
                </a:extLst>
              </p:cNvPr>
              <p:cNvGrpSpPr/>
              <p:nvPr/>
            </p:nvGrpSpPr>
            <p:grpSpPr>
              <a:xfrm>
                <a:off x="387344" y="-3015029"/>
                <a:ext cx="2431069" cy="9537749"/>
                <a:chOff x="234944" y="-3167429"/>
                <a:chExt cx="2431069" cy="9537749"/>
              </a:xfrm>
              <a:grpFill/>
            </p:grpSpPr>
            <p:sp>
              <p:nvSpPr>
                <p:cNvPr id="44" name="Rectangle 43">
                  <a:extLst>
                    <a:ext uri="{FF2B5EF4-FFF2-40B4-BE49-F238E27FC236}">
                      <a16:creationId xmlns:a16="http://schemas.microsoft.com/office/drawing/2014/main" id="{C51F6C96-C56D-BDBD-BD77-77C4C28CA8D3}"/>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D589D7A6-8B60-01B2-D9EB-A4B345D85913}"/>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C24E6E56-A303-C410-328F-4A48D3D16DF8}"/>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9">
                <a:extLst>
                  <a:ext uri="{FF2B5EF4-FFF2-40B4-BE49-F238E27FC236}">
                    <a16:creationId xmlns:a16="http://schemas.microsoft.com/office/drawing/2014/main" id="{BD56C0A0-E0A6-4A0F-6074-9A7BD2706A1C}"/>
                  </a:ext>
                </a:extLst>
              </p:cNvPr>
              <p:cNvGrpSpPr/>
              <p:nvPr/>
            </p:nvGrpSpPr>
            <p:grpSpPr>
              <a:xfrm>
                <a:off x="3054106" y="-5117751"/>
                <a:ext cx="2431069" cy="9537749"/>
                <a:chOff x="234944" y="-3167429"/>
                <a:chExt cx="2431069" cy="9537749"/>
              </a:xfrm>
              <a:grpFill/>
            </p:grpSpPr>
            <p:sp>
              <p:nvSpPr>
                <p:cNvPr id="41" name="Rectangle 40">
                  <a:extLst>
                    <a:ext uri="{FF2B5EF4-FFF2-40B4-BE49-F238E27FC236}">
                      <a16:creationId xmlns:a16="http://schemas.microsoft.com/office/drawing/2014/main" id="{A1264A41-90C5-186B-A1BF-39CE89383266}"/>
                    </a:ext>
                  </a:extLst>
                </p:cNvPr>
                <p:cNvSpPr/>
                <p:nvPr/>
              </p:nvSpPr>
              <p:spPr>
                <a:xfrm>
                  <a:off x="234944" y="-1737360"/>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0D4AA387-0FA8-4ECD-F99B-16369C4CA992}"/>
                    </a:ext>
                  </a:extLst>
                </p:cNvPr>
                <p:cNvSpPr/>
                <p:nvPr/>
              </p:nvSpPr>
              <p:spPr>
                <a:xfrm>
                  <a:off x="1136302" y="-2493971"/>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57A090A6-E564-4B4B-957B-CB84212B42DE}"/>
                    </a:ext>
                  </a:extLst>
                </p:cNvPr>
                <p:cNvSpPr/>
                <p:nvPr/>
              </p:nvSpPr>
              <p:spPr>
                <a:xfrm>
                  <a:off x="2062340" y="-3167429"/>
                  <a:ext cx="603673" cy="8107680"/>
                </a:xfrm>
                <a:prstGeom prst="rect">
                  <a:avLst/>
                </a:prstGeom>
                <a:gradFill>
                  <a:gsLst>
                    <a:gs pos="87000">
                      <a:schemeClr val="bg1">
                        <a:lumMod val="85000"/>
                      </a:schemeClr>
                    </a:gs>
                    <a:gs pos="17000">
                      <a:srgbClr val="FEC83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3" name="TextBox 2">
            <a:extLst>
              <a:ext uri="{FF2B5EF4-FFF2-40B4-BE49-F238E27FC236}">
                <a16:creationId xmlns:a16="http://schemas.microsoft.com/office/drawing/2014/main" id="{D74BEC98-9382-885E-2C1B-87FBCCDACFA3}"/>
              </a:ext>
            </a:extLst>
          </p:cNvPr>
          <p:cNvSpPr txBox="1"/>
          <p:nvPr/>
        </p:nvSpPr>
        <p:spPr>
          <a:xfrm>
            <a:off x="693153" y="632352"/>
            <a:ext cx="5881613" cy="769441"/>
          </a:xfrm>
          <a:prstGeom prst="rect">
            <a:avLst/>
          </a:prstGeom>
          <a:noFill/>
        </p:spPr>
        <p:txBody>
          <a:bodyPr wrap="square" rtlCol="0">
            <a:spAutoFit/>
          </a:bodyPr>
          <a:lstStyle/>
          <a:p>
            <a:r>
              <a:rPr lang="en-US" sz="4400" b="1" dirty="0"/>
              <a:t>SYSTEM REQUIREMENTS</a:t>
            </a:r>
            <a:endParaRPr lang="en-IN" sz="4400" b="1" dirty="0"/>
          </a:p>
        </p:txBody>
      </p:sp>
      <p:sp>
        <p:nvSpPr>
          <p:cNvPr id="8" name="TextBox 7">
            <a:extLst>
              <a:ext uri="{FF2B5EF4-FFF2-40B4-BE49-F238E27FC236}">
                <a16:creationId xmlns:a16="http://schemas.microsoft.com/office/drawing/2014/main" id="{CCC818C3-D421-A912-9E67-786883D1EDAD}"/>
              </a:ext>
            </a:extLst>
          </p:cNvPr>
          <p:cNvSpPr txBox="1"/>
          <p:nvPr/>
        </p:nvSpPr>
        <p:spPr>
          <a:xfrm>
            <a:off x="805853" y="2111704"/>
            <a:ext cx="7284058" cy="3293209"/>
          </a:xfrm>
          <a:prstGeom prst="rect">
            <a:avLst/>
          </a:prstGeom>
          <a:noFill/>
        </p:spPr>
        <p:txBody>
          <a:bodyPr wrap="square" rtlCol="0">
            <a:spAutoFit/>
          </a:bodyPr>
          <a:lstStyle/>
          <a:p>
            <a:r>
              <a:rPr lang="en-IN" sz="2400" b="1" dirty="0">
                <a:latin typeface="Cambria" panose="02040503050406030204" pitchFamily="18" charset="0"/>
                <a:ea typeface="Cambria" panose="02040503050406030204" pitchFamily="18" charset="0"/>
              </a:rPr>
              <a:t>Hardware Specification</a:t>
            </a:r>
          </a:p>
          <a:p>
            <a:pPr marL="285750" indent="-285750">
              <a:buFont typeface="Arial" panose="020B0604020202020204" pitchFamily="34" charset="0"/>
              <a:buChar char="•"/>
            </a:pPr>
            <a:r>
              <a:rPr lang="en-IN" sz="2000" dirty="0"/>
              <a:t>Processor: i5 or i7</a:t>
            </a:r>
          </a:p>
          <a:p>
            <a:pPr marL="285750" indent="-285750">
              <a:buFont typeface="Arial" panose="020B0604020202020204" pitchFamily="34" charset="0"/>
              <a:buChar char="•"/>
            </a:pPr>
            <a:r>
              <a:rPr lang="en-IN" sz="2000" dirty="0"/>
              <a:t>RAM: 8GB (Minimum)</a:t>
            </a:r>
          </a:p>
          <a:p>
            <a:pPr marL="285750" indent="-285750">
              <a:buFont typeface="Arial" panose="020B0604020202020204" pitchFamily="34" charset="0"/>
              <a:buChar char="•"/>
            </a:pPr>
            <a:r>
              <a:rPr lang="en-IN" sz="2000" dirty="0"/>
              <a:t>Storage: 500GB SSD or above</a:t>
            </a:r>
          </a:p>
          <a:p>
            <a:endParaRPr lang="en-IN" sz="2000" dirty="0"/>
          </a:p>
          <a:p>
            <a:r>
              <a:rPr lang="en-IN" sz="2400" b="1" dirty="0">
                <a:latin typeface="Cambria" panose="02040503050406030204" pitchFamily="18" charset="0"/>
                <a:ea typeface="Cambria" panose="02040503050406030204" pitchFamily="18" charset="0"/>
              </a:rPr>
              <a:t>Software Specification</a:t>
            </a:r>
          </a:p>
          <a:p>
            <a:pPr marL="285750" indent="-285750">
              <a:buFont typeface="Arial" panose="020B0604020202020204" pitchFamily="34" charset="0"/>
              <a:buChar char="•"/>
            </a:pPr>
            <a:r>
              <a:rPr lang="en-IN" sz="2000" dirty="0"/>
              <a:t>Tool: Python IDLE, Anaconda</a:t>
            </a:r>
          </a:p>
          <a:p>
            <a:pPr marL="285750" indent="-285750">
              <a:buFont typeface="Arial" panose="020B0604020202020204" pitchFamily="34" charset="0"/>
              <a:buChar char="•"/>
            </a:pPr>
            <a:r>
              <a:rPr lang="en-IN" sz="2000" dirty="0"/>
              <a:t>Python: version3</a:t>
            </a:r>
          </a:p>
          <a:p>
            <a:pPr marL="285750" indent="-285750">
              <a:buFont typeface="Arial" panose="020B0604020202020204" pitchFamily="34" charset="0"/>
              <a:buChar char="•"/>
            </a:pPr>
            <a:r>
              <a:rPr lang="en-IN" sz="2000" dirty="0"/>
              <a:t>Libraries : Tensorflow, OpenCV, Numpy, Tkinter</a:t>
            </a:r>
          </a:p>
          <a:p>
            <a:pPr marL="285750" indent="-285750">
              <a:buFont typeface="Arial" panose="020B0604020202020204" pitchFamily="34" charset="0"/>
              <a:buChar char="•"/>
            </a:pPr>
            <a:endParaRPr lang="en-IN" sz="2000" dirty="0">
              <a:latin typeface="+mj-lt"/>
            </a:endParaRPr>
          </a:p>
        </p:txBody>
      </p:sp>
      <p:pic>
        <p:nvPicPr>
          <p:cNvPr id="2" name="Picture 1">
            <a:extLst>
              <a:ext uri="{FF2B5EF4-FFF2-40B4-BE49-F238E27FC236}">
                <a16:creationId xmlns:a16="http://schemas.microsoft.com/office/drawing/2014/main" id="{67DC22B7-B69F-ED1D-5D14-2AECD40AB8CD}"/>
              </a:ext>
            </a:extLst>
          </p:cNvPr>
          <p:cNvPicPr>
            <a:picLocks noChangeAspect="1"/>
          </p:cNvPicPr>
          <p:nvPr/>
        </p:nvPicPr>
        <p:blipFill>
          <a:blip r:embed="rId2"/>
          <a:stretch>
            <a:fillRect/>
          </a:stretch>
        </p:blipFill>
        <p:spPr>
          <a:xfrm>
            <a:off x="4412831" y="2217031"/>
            <a:ext cx="7773074" cy="5169856"/>
          </a:xfrm>
          <a:prstGeom prst="rect">
            <a:avLst/>
          </a:prstGeom>
        </p:spPr>
      </p:pic>
    </p:spTree>
    <p:extLst>
      <p:ext uri="{BB962C8B-B14F-4D97-AF65-F5344CB8AC3E}">
        <p14:creationId xmlns:p14="http://schemas.microsoft.com/office/powerpoint/2010/main" val="153771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69F46F-EA8C-963B-35F1-E06B63775695}"/>
              </a:ext>
            </a:extLst>
          </p:cNvPr>
          <p:cNvSpPr/>
          <p:nvPr/>
        </p:nvSpPr>
        <p:spPr>
          <a:xfrm>
            <a:off x="0" y="0"/>
            <a:ext cx="12192000" cy="6858000"/>
          </a:xfrm>
          <a:prstGeom prst="rect">
            <a:avLst/>
          </a:prstGeom>
          <a:solidFill>
            <a:srgbClr val="FEC8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500" b="1" dirty="0">
                <a:solidFill>
                  <a:schemeClr val="tx1"/>
                </a:solidFill>
              </a:rPr>
              <a:t>DESIGN DIAGRAMS</a:t>
            </a:r>
          </a:p>
        </p:txBody>
      </p:sp>
      <p:grpSp>
        <p:nvGrpSpPr>
          <p:cNvPr id="12" name="Group 11">
            <a:extLst>
              <a:ext uri="{FF2B5EF4-FFF2-40B4-BE49-F238E27FC236}">
                <a16:creationId xmlns:a16="http://schemas.microsoft.com/office/drawing/2014/main" id="{78054B2E-4465-8FBA-F270-BBA4EF38EB3E}"/>
              </a:ext>
            </a:extLst>
          </p:cNvPr>
          <p:cNvGrpSpPr/>
          <p:nvPr/>
        </p:nvGrpSpPr>
        <p:grpSpPr>
          <a:xfrm rot="3230618">
            <a:off x="7927805" y="-5719305"/>
            <a:ext cx="5097831" cy="11640471"/>
            <a:chOff x="387344" y="-5117751"/>
            <a:chExt cx="5097831" cy="11640471"/>
          </a:xfrm>
          <a:gradFill>
            <a:gsLst>
              <a:gs pos="100000">
                <a:schemeClr val="bg1">
                  <a:lumMod val="85000"/>
                </a:schemeClr>
              </a:gs>
              <a:gs pos="30000">
                <a:srgbClr val="FEC834"/>
              </a:gs>
            </a:gsLst>
            <a:lin ang="5400000" scaled="1"/>
          </a:gradFill>
        </p:grpSpPr>
        <p:grpSp>
          <p:nvGrpSpPr>
            <p:cNvPr id="13" name="Group 12">
              <a:extLst>
                <a:ext uri="{FF2B5EF4-FFF2-40B4-BE49-F238E27FC236}">
                  <a16:creationId xmlns:a16="http://schemas.microsoft.com/office/drawing/2014/main" id="{AAA0C17C-C613-2AFF-A03F-4D103655F7C9}"/>
                </a:ext>
              </a:extLst>
            </p:cNvPr>
            <p:cNvGrpSpPr/>
            <p:nvPr/>
          </p:nvGrpSpPr>
          <p:grpSpPr>
            <a:xfrm>
              <a:off x="387344" y="-3015029"/>
              <a:ext cx="2431069" cy="9537749"/>
              <a:chOff x="234944" y="-3167429"/>
              <a:chExt cx="2431069" cy="9537749"/>
            </a:xfrm>
            <a:grpFill/>
          </p:grpSpPr>
          <p:sp>
            <p:nvSpPr>
              <p:cNvPr id="18" name="Rectangle 17">
                <a:extLst>
                  <a:ext uri="{FF2B5EF4-FFF2-40B4-BE49-F238E27FC236}">
                    <a16:creationId xmlns:a16="http://schemas.microsoft.com/office/drawing/2014/main" id="{4DB30537-B9E2-5AE9-DFC4-2B915FF5CF9C}"/>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11A4D8CC-45A9-9EDE-FCCB-23430B90762D}"/>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9BB1995-D15A-D1A5-5E9F-28FF8C4E2F35}"/>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B59F4814-F556-96D7-E4C9-DFB31EF0B716}"/>
                </a:ext>
              </a:extLst>
            </p:cNvPr>
            <p:cNvGrpSpPr/>
            <p:nvPr/>
          </p:nvGrpSpPr>
          <p:grpSpPr>
            <a:xfrm>
              <a:off x="3054106" y="-5117751"/>
              <a:ext cx="2431069" cy="9537749"/>
              <a:chOff x="234944" y="-3167429"/>
              <a:chExt cx="2431069" cy="9537749"/>
            </a:xfrm>
            <a:grpFill/>
          </p:grpSpPr>
          <p:sp>
            <p:nvSpPr>
              <p:cNvPr id="15" name="Rectangle 14">
                <a:extLst>
                  <a:ext uri="{FF2B5EF4-FFF2-40B4-BE49-F238E27FC236}">
                    <a16:creationId xmlns:a16="http://schemas.microsoft.com/office/drawing/2014/main" id="{49DC4367-9CA6-BFA5-0522-16430416F407}"/>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F5A3F8B-2279-43AA-C6CA-F23B0BB00E43}"/>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AB46E6AD-3405-86AF-1B59-9A2722ED60FD}"/>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 name="Group 1">
            <a:extLst>
              <a:ext uri="{FF2B5EF4-FFF2-40B4-BE49-F238E27FC236}">
                <a16:creationId xmlns:a16="http://schemas.microsoft.com/office/drawing/2014/main" id="{6012E6BE-29D8-A561-2121-4EC2D1BD4729}"/>
              </a:ext>
            </a:extLst>
          </p:cNvPr>
          <p:cNvGrpSpPr/>
          <p:nvPr/>
        </p:nvGrpSpPr>
        <p:grpSpPr>
          <a:xfrm rot="13958345">
            <a:off x="-605739" y="1037764"/>
            <a:ext cx="5097831" cy="11640471"/>
            <a:chOff x="387344" y="-5117751"/>
            <a:chExt cx="5097831" cy="11640471"/>
          </a:xfrm>
          <a:gradFill>
            <a:gsLst>
              <a:gs pos="100000">
                <a:schemeClr val="bg1">
                  <a:lumMod val="85000"/>
                </a:schemeClr>
              </a:gs>
              <a:gs pos="30000">
                <a:srgbClr val="FEC834"/>
              </a:gs>
            </a:gsLst>
            <a:lin ang="5400000" scaled="1"/>
          </a:gradFill>
        </p:grpSpPr>
        <p:grpSp>
          <p:nvGrpSpPr>
            <p:cNvPr id="3" name="Group 2">
              <a:extLst>
                <a:ext uri="{FF2B5EF4-FFF2-40B4-BE49-F238E27FC236}">
                  <a16:creationId xmlns:a16="http://schemas.microsoft.com/office/drawing/2014/main" id="{FF35636A-A208-9585-3723-0D2AFD1C97F5}"/>
                </a:ext>
              </a:extLst>
            </p:cNvPr>
            <p:cNvGrpSpPr/>
            <p:nvPr/>
          </p:nvGrpSpPr>
          <p:grpSpPr>
            <a:xfrm>
              <a:off x="387344" y="-3015029"/>
              <a:ext cx="2431069" cy="9537749"/>
              <a:chOff x="234944" y="-3167429"/>
              <a:chExt cx="2431069" cy="9537749"/>
            </a:xfrm>
            <a:grpFill/>
          </p:grpSpPr>
          <p:sp>
            <p:nvSpPr>
              <p:cNvPr id="9" name="Rectangle 8">
                <a:extLst>
                  <a:ext uri="{FF2B5EF4-FFF2-40B4-BE49-F238E27FC236}">
                    <a16:creationId xmlns:a16="http://schemas.microsoft.com/office/drawing/2014/main" id="{A02A67FB-BEE1-D79D-C9D6-C95B4FEF0490}"/>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A05550F-AB22-7E13-1CAB-F73ADE1C5981}"/>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6EB63CD-CF2E-5AA8-3710-6987DDB49448}"/>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 name="Group 4">
              <a:extLst>
                <a:ext uri="{FF2B5EF4-FFF2-40B4-BE49-F238E27FC236}">
                  <a16:creationId xmlns:a16="http://schemas.microsoft.com/office/drawing/2014/main" id="{9BB57239-F5F9-F3EC-DD9B-3224ACC5E5E8}"/>
                </a:ext>
              </a:extLst>
            </p:cNvPr>
            <p:cNvGrpSpPr/>
            <p:nvPr/>
          </p:nvGrpSpPr>
          <p:grpSpPr>
            <a:xfrm>
              <a:off x="3054106" y="-5117751"/>
              <a:ext cx="2431069" cy="9537749"/>
              <a:chOff x="234944" y="-3167429"/>
              <a:chExt cx="2431069" cy="9537749"/>
            </a:xfrm>
            <a:grpFill/>
          </p:grpSpPr>
          <p:sp>
            <p:nvSpPr>
              <p:cNvPr id="6" name="Rectangle 5">
                <a:extLst>
                  <a:ext uri="{FF2B5EF4-FFF2-40B4-BE49-F238E27FC236}">
                    <a16:creationId xmlns:a16="http://schemas.microsoft.com/office/drawing/2014/main" id="{3CF8A9BF-2206-CF9C-DC61-E4A0089C05F7}"/>
                  </a:ext>
                </a:extLst>
              </p:cNvPr>
              <p:cNvSpPr/>
              <p:nvPr/>
            </p:nvSpPr>
            <p:spPr>
              <a:xfrm>
                <a:off x="234944" y="-1737360"/>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A3D0CC5-1FED-C062-ADF4-8AA8116238B6}"/>
                  </a:ext>
                </a:extLst>
              </p:cNvPr>
              <p:cNvSpPr/>
              <p:nvPr/>
            </p:nvSpPr>
            <p:spPr>
              <a:xfrm>
                <a:off x="1136302" y="-2493971"/>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B6381A1-5D04-9720-EAFB-DF18D5703341}"/>
                  </a:ext>
                </a:extLst>
              </p:cNvPr>
              <p:cNvSpPr/>
              <p:nvPr/>
            </p:nvSpPr>
            <p:spPr>
              <a:xfrm>
                <a:off x="2062340" y="-3167429"/>
                <a:ext cx="603673" cy="810768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3642849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1878</TotalTime>
  <Words>2409</Words>
  <Application>Microsoft Office PowerPoint</Application>
  <PresentationFormat>Widescreen</PresentationFormat>
  <Paragraphs>292</Paragraphs>
  <Slides>48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Calibri Light</vt:lpstr>
      <vt:lpstr>Cambria</vt:lpstr>
      <vt:lpstr>Courier New</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 EXTRACTION OF FRAMES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AND TESTING ACCURACY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JOSIN JOSE</dc:creator>
  <cp:lastModifiedBy>JOSIN JOSE</cp:lastModifiedBy>
  <cp:revision>28</cp:revision>
  <dcterms:created xsi:type="dcterms:W3CDTF">2023-09-28T08:33:20Z</dcterms:created>
  <dcterms:modified xsi:type="dcterms:W3CDTF">2024-05-05T13:04:01Z</dcterms:modified>
</cp:coreProperties>
</file>